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62" r:id="rId2"/>
    <p:sldId id="263" r:id="rId3"/>
    <p:sldId id="258" r:id="rId4"/>
    <p:sldId id="259" r:id="rId5"/>
    <p:sldId id="260" r:id="rId6"/>
    <p:sldId id="261" r:id="rId7"/>
    <p:sldId id="265" r:id="rId8"/>
    <p:sldId id="284" r:id="rId9"/>
    <p:sldId id="269" r:id="rId10"/>
    <p:sldId id="270" r:id="rId11"/>
    <p:sldId id="283" r:id="rId12"/>
    <p:sldId id="271" r:id="rId13"/>
    <p:sldId id="276" r:id="rId14"/>
    <p:sldId id="277" r:id="rId15"/>
    <p:sldId id="27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310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Nastic\Downloads\vodi&#269;%20kroz%20bud&#382;et%20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stic\Downloads\vodi&#269;%20kroz%20bud&#382;et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/>
      <c:pieChart>
        <c:varyColors val="1"/>
        <c:ser>
          <c:idx val="0"/>
          <c:order val="0"/>
          <c:dLbls>
            <c:dLbl>
              <c:idx val="2"/>
              <c:layout>
                <c:manualLayout>
                  <c:x val="-5.309765966754159E-2"/>
                  <c:y val="-0.2647260273972604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2.0417541557305359E-2"/>
                  <c:y val="8.8001653902851237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1.2548993875765527E-2"/>
                  <c:y val="1.3698630136986301E-2"/>
                </c:manualLayout>
              </c:layout>
              <c:showCatName val="1"/>
              <c:showPercent val="1"/>
            </c:dLbl>
            <c:dLbl>
              <c:idx val="6"/>
              <c:layout>
                <c:manualLayout>
                  <c:x val="0.13197747156605424"/>
                  <c:y val="0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Sheet1!$B$6:$B$12</c:f>
              <c:strCache>
                <c:ptCount val="7"/>
                <c:pt idx="0">
                  <c:v>Порески приходи</c:v>
                </c:pt>
                <c:pt idx="1">
                  <c:v>Донације од иностраних држава</c:v>
                </c:pt>
                <c:pt idx="2">
                  <c:v>Трансфери од Републике</c:v>
                </c:pt>
                <c:pt idx="3">
                  <c:v>Приходи од имовине</c:v>
                </c:pt>
                <c:pt idx="4">
                  <c:v>Приходи од продаје добара и услуга</c:v>
                </c:pt>
                <c:pt idx="5">
                  <c:v>Примања од домаћих задуживања</c:v>
                </c:pt>
                <c:pt idx="6">
                  <c:v>Остали приходи и примања</c:v>
                </c:pt>
              </c:strCache>
            </c:strRef>
          </c:cat>
          <c:val>
            <c:numRef>
              <c:f>Sheet1!$C$6:$C$12</c:f>
              <c:numCache>
                <c:formatCode>#,##0.00</c:formatCode>
                <c:ptCount val="7"/>
                <c:pt idx="0">
                  <c:v>76435000</c:v>
                </c:pt>
                <c:pt idx="1">
                  <c:v>35567901</c:v>
                </c:pt>
                <c:pt idx="2">
                  <c:v>270752465</c:v>
                </c:pt>
                <c:pt idx="3">
                  <c:v>68590396</c:v>
                </c:pt>
                <c:pt idx="4">
                  <c:v>16895088</c:v>
                </c:pt>
                <c:pt idx="5">
                  <c:v>40000000</c:v>
                </c:pt>
                <c:pt idx="6">
                  <c:v>6627600</c:v>
                </c:pt>
              </c:numCache>
            </c:numRef>
          </c:val>
        </c:ser>
        <c:ser>
          <c:idx val="1"/>
          <c:order val="1"/>
          <c:dLbls>
            <c:showCatName val="1"/>
            <c:showPercent val="1"/>
          </c:dLbls>
          <c:cat>
            <c:strRef>
              <c:f>Sheet1!$B$6:$B$12</c:f>
              <c:strCache>
                <c:ptCount val="7"/>
                <c:pt idx="0">
                  <c:v>Порески приходи</c:v>
                </c:pt>
                <c:pt idx="1">
                  <c:v>Донације од иностраних држава</c:v>
                </c:pt>
                <c:pt idx="2">
                  <c:v>Трансфери од Републике</c:v>
                </c:pt>
                <c:pt idx="3">
                  <c:v>Приходи од имовине</c:v>
                </c:pt>
                <c:pt idx="4">
                  <c:v>Приходи од продаје добара и услуга</c:v>
                </c:pt>
                <c:pt idx="5">
                  <c:v>Примања од домаћих задуживања</c:v>
                </c:pt>
                <c:pt idx="6">
                  <c:v>Остали приходи и примања</c:v>
                </c:pt>
              </c:strCache>
            </c:strRef>
          </c:cat>
          <c:val>
            <c:numRef>
              <c:f>Sheet1!$D$6:$D$12</c:f>
              <c:numCache>
                <c:formatCode>0.00%</c:formatCode>
                <c:ptCount val="7"/>
                <c:pt idx="0">
                  <c:v>0.14845539671347138</c:v>
                </c:pt>
                <c:pt idx="1">
                  <c:v>0.52586726764865854</c:v>
                </c:pt>
                <c:pt idx="2">
                  <c:v>0.52586726764865854</c:v>
                </c:pt>
                <c:pt idx="3">
                  <c:v>0.13321926406638449</c:v>
                </c:pt>
                <c:pt idx="4">
                  <c:v>3.2814378119304113E-2</c:v>
                </c:pt>
                <c:pt idx="5">
                  <c:v>7.768974774041798E-2</c:v>
                </c:pt>
                <c:pt idx="6">
                  <c:v>1.2872414303109855E-2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hart>
    <c:autoTitleDeleted val="1"/>
    <c:plotArea>
      <c:layout/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Sheet1!$G$19:$G$34</c:f>
              <c:strCache>
                <c:ptCount val="16"/>
                <c:pt idx="0">
                  <c:v>Урбанизам и просторно планирање </c:v>
                </c:pt>
                <c:pt idx="1">
                  <c:v>Комунална делатност </c:v>
                </c:pt>
                <c:pt idx="2">
                  <c:v>Локални економски развој </c:v>
                </c:pt>
                <c:pt idx="3">
                  <c:v>Развој туризма </c:v>
                </c:pt>
                <c:pt idx="4">
                  <c:v>Развој пољопривреде </c:v>
                </c:pt>
                <c:pt idx="5">
                  <c:v>Заштита животне средине </c:v>
                </c:pt>
                <c:pt idx="6">
                  <c:v>Организација саобраћаја и саобраћајна инфраструктура </c:v>
                </c:pt>
                <c:pt idx="7">
                  <c:v>Предшколско васпитање </c:v>
                </c:pt>
                <c:pt idx="8">
                  <c:v>Основно образовање </c:v>
                </c:pt>
                <c:pt idx="9">
                  <c:v>Средње образовање </c:v>
                </c:pt>
                <c:pt idx="10">
                  <c:v>Социјална  и дечја заштита </c:v>
                </c:pt>
                <c:pt idx="11">
                  <c:v>Здравствена заштита </c:v>
                </c:pt>
                <c:pt idx="12">
                  <c:v> Развој културе </c:v>
                </c:pt>
                <c:pt idx="13">
                  <c:v>Развој спорта и омладине </c:v>
                </c:pt>
                <c:pt idx="14">
                  <c:v>Локална самоуправа </c:v>
                </c:pt>
                <c:pt idx="15">
                  <c:v>Политички систем локалне самоуправе </c:v>
                </c:pt>
              </c:strCache>
            </c:strRef>
          </c:cat>
          <c:val>
            <c:numRef>
              <c:f>Sheet1!$I$19:$I$34</c:f>
              <c:numCache>
                <c:formatCode>0.00%</c:formatCode>
                <c:ptCount val="16"/>
                <c:pt idx="0">
                  <c:v>4.1626430984458299E-2</c:v>
                </c:pt>
                <c:pt idx="1">
                  <c:v>5.8352769527827933E-2</c:v>
                </c:pt>
                <c:pt idx="2">
                  <c:v>1.1653462161062701E-3</c:v>
                </c:pt>
                <c:pt idx="3">
                  <c:v>1.4605672575198578E-2</c:v>
                </c:pt>
                <c:pt idx="4">
                  <c:v>3.884487387020899E-2</c:v>
                </c:pt>
                <c:pt idx="5">
                  <c:v>2.1405607587724643E-2</c:v>
                </c:pt>
                <c:pt idx="6">
                  <c:v>0.15330894134220133</c:v>
                </c:pt>
                <c:pt idx="7">
                  <c:v>7.5591429228184404E-2</c:v>
                </c:pt>
                <c:pt idx="8">
                  <c:v>4.6788650576666722E-2</c:v>
                </c:pt>
                <c:pt idx="9">
                  <c:v>6.3414256593116195E-3</c:v>
                </c:pt>
                <c:pt idx="10">
                  <c:v>7.7901067738759294E-2</c:v>
                </c:pt>
                <c:pt idx="11">
                  <c:v>1.8451315088349268E-2</c:v>
                </c:pt>
                <c:pt idx="12">
                  <c:v>4.2329259056366732E-2</c:v>
                </c:pt>
                <c:pt idx="13">
                  <c:v>7.4775564515557322E-2</c:v>
                </c:pt>
                <c:pt idx="14">
                  <c:v>0.28326440666543085</c:v>
                </c:pt>
                <c:pt idx="15">
                  <c:v>4.5247239367648177E-2</c:v>
                </c:pt>
              </c:numCache>
            </c:numRef>
          </c:val>
        </c:ser>
        <c:dLbls>
          <c:showVal val="1"/>
        </c:dLbls>
        <c:gapWidth val="75"/>
        <c:axId val="114504064"/>
        <c:axId val="114505600"/>
      </c:barChart>
      <c:catAx>
        <c:axId val="11450406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300">
                <a:solidFill>
                  <a:schemeClr val="bg1"/>
                </a:solidFill>
              </a:defRPr>
            </a:pPr>
            <a:endParaRPr lang="en-US"/>
          </a:p>
        </c:txPr>
        <c:crossAx val="114505600"/>
        <c:crosses val="autoZero"/>
        <c:auto val="1"/>
        <c:lblAlgn val="ctr"/>
        <c:lblOffset val="100"/>
      </c:catAx>
      <c:valAx>
        <c:axId val="114505600"/>
        <c:scaling>
          <c:orientation val="minMax"/>
        </c:scaling>
        <c:delete val="1"/>
        <c:axPos val="b"/>
        <c:numFmt formatCode="0.00%" sourceLinked="1"/>
        <c:majorTickMark val="none"/>
        <c:tickLblPos val="nextTo"/>
        <c:crossAx val="114504064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ED5484-E07C-42E8-B8BB-1C50E83E5913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x-none"/>
        </a:p>
      </dgm:t>
    </dgm:pt>
    <dgm:pt modelId="{C550420E-203F-48B4-84E1-39F14E6BF0D6}">
      <dgm:prSet phldrT="[Text]" custT="1"/>
      <dgm:spPr/>
      <dgm:t>
        <a:bodyPr/>
        <a:lstStyle/>
        <a:p>
          <a:r>
            <a:rPr lang="x-none" sz="240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Учесници у  изради буџета</a:t>
          </a:r>
          <a:endParaRPr lang="x-none" sz="24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0BE031-230E-4739-8A00-56D98179B940}" type="parTrans" cxnId="{9062C888-A699-4C7B-BC60-44F89744F8AF}">
      <dgm:prSet/>
      <dgm:spPr/>
      <dgm:t>
        <a:bodyPr/>
        <a:lstStyle/>
        <a:p>
          <a:endParaRPr lang="x-none"/>
        </a:p>
      </dgm:t>
    </dgm:pt>
    <dgm:pt modelId="{8F046A7E-7013-4901-80C4-EB967589B442}" type="sibTrans" cxnId="{9062C888-A699-4C7B-BC60-44F89744F8AF}">
      <dgm:prSet/>
      <dgm:spPr/>
      <dgm:t>
        <a:bodyPr/>
        <a:lstStyle/>
        <a:p>
          <a:endParaRPr lang="x-none"/>
        </a:p>
      </dgm:t>
    </dgm:pt>
    <dgm:pt modelId="{E7B8FCC5-DE71-492A-BB30-60BA1CD80935}">
      <dgm:prSet phldrT="[Text]" custT="1"/>
      <dgm:spPr/>
      <dgm:t>
        <a:bodyPr/>
        <a:lstStyle/>
        <a:p>
          <a:r>
            <a:rPr lang="sr-Cyrl-RS" sz="1800" b="0" i="0" dirty="0" smtClean="0"/>
            <a:t>Општинска</a:t>
          </a:r>
          <a:r>
            <a:rPr lang="x-none" sz="1800" b="0" i="0" smtClean="0"/>
            <a:t> </a:t>
          </a:r>
          <a:r>
            <a:rPr lang="x-none" sz="1800" b="0" i="0" dirty="0" smtClean="0"/>
            <a:t>власт и стручне службе</a:t>
          </a:r>
          <a:endParaRPr lang="x-none" sz="1800" b="0" i="0" dirty="0"/>
        </a:p>
      </dgm:t>
    </dgm:pt>
    <dgm:pt modelId="{9BB59122-8B91-49F3-AA56-F6EDFB8FA9E2}" type="parTrans" cxnId="{47600D58-6555-4923-991C-F8EA85D1CBB9}">
      <dgm:prSet/>
      <dgm:spPr/>
      <dgm:t>
        <a:bodyPr/>
        <a:lstStyle/>
        <a:p>
          <a:endParaRPr lang="x-none"/>
        </a:p>
      </dgm:t>
    </dgm:pt>
    <dgm:pt modelId="{57EDBF0D-E548-495D-BBEE-968222C293D3}" type="sibTrans" cxnId="{47600D58-6555-4923-991C-F8EA85D1CBB9}">
      <dgm:prSet/>
      <dgm:spPr/>
      <dgm:t>
        <a:bodyPr/>
        <a:lstStyle/>
        <a:p>
          <a:endParaRPr lang="x-none"/>
        </a:p>
      </dgm:t>
    </dgm:pt>
    <dgm:pt modelId="{5DAA4BBE-C79C-433B-A304-406D93484DFC}">
      <dgm:prSet phldrT="[Text]" custT="1"/>
      <dgm:spPr/>
      <dgm:t>
        <a:bodyPr/>
        <a:lstStyle/>
        <a:p>
          <a:r>
            <a:rPr lang="x-none" sz="1800" i="0" dirty="0" smtClean="0"/>
            <a:t>Месне заједнице</a:t>
          </a:r>
          <a:endParaRPr lang="x-none" sz="1800" i="0" dirty="0"/>
        </a:p>
      </dgm:t>
    </dgm:pt>
    <dgm:pt modelId="{B72C499C-8087-4F32-85FF-45CF50C3FE8E}" type="parTrans" cxnId="{59C4B3C0-D0A7-4BCF-8CD6-F8728B97240F}">
      <dgm:prSet/>
      <dgm:spPr/>
      <dgm:t>
        <a:bodyPr/>
        <a:lstStyle/>
        <a:p>
          <a:endParaRPr lang="x-none"/>
        </a:p>
      </dgm:t>
    </dgm:pt>
    <dgm:pt modelId="{BD2BE860-93D8-443F-9F8E-683A1DD64979}" type="sibTrans" cxnId="{59C4B3C0-D0A7-4BCF-8CD6-F8728B97240F}">
      <dgm:prSet/>
      <dgm:spPr/>
      <dgm:t>
        <a:bodyPr/>
        <a:lstStyle/>
        <a:p>
          <a:endParaRPr lang="x-none"/>
        </a:p>
      </dgm:t>
    </dgm:pt>
    <dgm:pt modelId="{2037BDC6-0698-4AEB-9C8B-8C20A65EEF0A}">
      <dgm:prSet phldrT="[Text]" custT="1"/>
      <dgm:spPr/>
      <dgm:t>
        <a:bodyPr/>
        <a:lstStyle/>
        <a:p>
          <a:r>
            <a:rPr lang="x-none" sz="1600" b="0" i="0" dirty="0" smtClean="0"/>
            <a:t>Буџетски корисници</a:t>
          </a:r>
          <a:endParaRPr lang="x-none" sz="1600" b="0" i="0" dirty="0"/>
        </a:p>
      </dgm:t>
    </dgm:pt>
    <dgm:pt modelId="{CBA19616-E49F-4E31-B210-52B7124E6FD3}" type="parTrans" cxnId="{E3AA4F21-B844-4691-B253-88E907105E03}">
      <dgm:prSet/>
      <dgm:spPr/>
      <dgm:t>
        <a:bodyPr/>
        <a:lstStyle/>
        <a:p>
          <a:endParaRPr lang="x-none"/>
        </a:p>
      </dgm:t>
    </dgm:pt>
    <dgm:pt modelId="{FC6FEEE3-9E3D-4525-94EB-8F88A3568A99}" type="sibTrans" cxnId="{E3AA4F21-B844-4691-B253-88E907105E03}">
      <dgm:prSet/>
      <dgm:spPr/>
      <dgm:t>
        <a:bodyPr/>
        <a:lstStyle/>
        <a:p>
          <a:endParaRPr lang="x-none"/>
        </a:p>
      </dgm:t>
    </dgm:pt>
    <dgm:pt modelId="{F6DAB7AB-E0B1-48FD-B8C2-8F95828B0913}">
      <dgm:prSet phldrT="[Text]" custT="1"/>
      <dgm:spPr/>
      <dgm:t>
        <a:bodyPr/>
        <a:lstStyle/>
        <a:p>
          <a:r>
            <a:rPr lang="sr-Cyrl-RS" sz="1600" b="0" i="0" dirty="0" smtClean="0"/>
            <a:t>Удружења грађана</a:t>
          </a:r>
          <a:endParaRPr lang="x-none" sz="1600" b="0" i="0" dirty="0"/>
        </a:p>
      </dgm:t>
    </dgm:pt>
    <dgm:pt modelId="{297AB7E9-4644-4A89-BDDF-1D10547E56FC}" type="parTrans" cxnId="{32FBE6AD-0E52-484D-A0BA-07B498333694}">
      <dgm:prSet/>
      <dgm:spPr/>
      <dgm:t>
        <a:bodyPr/>
        <a:lstStyle/>
        <a:p>
          <a:endParaRPr lang="x-none"/>
        </a:p>
      </dgm:t>
    </dgm:pt>
    <dgm:pt modelId="{813762B4-06E5-4BE1-B1E4-49CE3AC13727}" type="sibTrans" cxnId="{32FBE6AD-0E52-484D-A0BA-07B498333694}">
      <dgm:prSet/>
      <dgm:spPr/>
      <dgm:t>
        <a:bodyPr/>
        <a:lstStyle/>
        <a:p>
          <a:endParaRPr lang="x-none"/>
        </a:p>
      </dgm:t>
    </dgm:pt>
    <dgm:pt modelId="{0A17464C-4800-45E4-920F-1F4B8C8A5104}" type="pres">
      <dgm:prSet presAssocID="{FEED5484-E07C-42E8-B8BB-1C50E83E591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x-none"/>
        </a:p>
      </dgm:t>
    </dgm:pt>
    <dgm:pt modelId="{D25D7796-DBDB-435E-9777-CED0B59DC3D7}" type="pres">
      <dgm:prSet presAssocID="{FEED5484-E07C-42E8-B8BB-1C50E83E5913}" presName="radial" presStyleCnt="0">
        <dgm:presLayoutVars>
          <dgm:animLvl val="ctr"/>
        </dgm:presLayoutVars>
      </dgm:prSet>
      <dgm:spPr/>
      <dgm:t>
        <a:bodyPr/>
        <a:lstStyle/>
        <a:p>
          <a:endParaRPr lang="en-US"/>
        </a:p>
      </dgm:t>
    </dgm:pt>
    <dgm:pt modelId="{6A461352-ECF4-418F-B26A-97C170AEE0D1}" type="pres">
      <dgm:prSet presAssocID="{C550420E-203F-48B4-84E1-39F14E6BF0D6}" presName="centerShape" presStyleLbl="vennNode1" presStyleIdx="0" presStyleCnt="5"/>
      <dgm:spPr/>
      <dgm:t>
        <a:bodyPr/>
        <a:lstStyle/>
        <a:p>
          <a:endParaRPr lang="x-none"/>
        </a:p>
      </dgm:t>
    </dgm:pt>
    <dgm:pt modelId="{D9CCDDA4-21CA-4D58-94DB-D1DD944B7E1E}" type="pres">
      <dgm:prSet presAssocID="{E7B8FCC5-DE71-492A-BB30-60BA1CD80935}" presName="node" presStyleLbl="vennNode1" presStyleIdx="1" presStyleCnt="5" custScaleX="138714" custRadScaleRad="104503" custRadScaleInc="-1472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4D790F65-20ED-44FA-995A-2598A481D843}" type="pres">
      <dgm:prSet presAssocID="{5DAA4BBE-C79C-433B-A304-406D93484DFC}" presName="node" presStyleLbl="vennNode1" presStyleIdx="2" presStyleCnt="5" custScaleX="125534" custScaleY="118454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DA0252CE-9E0F-46F6-9868-62F4E0F1605B}" type="pres">
      <dgm:prSet presAssocID="{2037BDC6-0698-4AEB-9C8B-8C20A65EEF0A}" presName="node" presStyleLbl="vennNode1" presStyleIdx="3" presStyleCnt="5" custScaleX="126893" custScaleY="112294" custRadScaleRad="99927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0F5EAFF6-615D-4C6D-A47B-E18DF126E921}" type="pres">
      <dgm:prSet presAssocID="{F6DAB7AB-E0B1-48FD-B8C2-8F95828B0913}" presName="node" presStyleLbl="vennNode1" presStyleIdx="4" presStyleCnt="5" custScaleX="120006" custScaleY="114912" custRadScaleRad="95887" custRadScaleInc="2289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</dgm:ptLst>
  <dgm:cxnLst>
    <dgm:cxn modelId="{1305885C-38FF-465A-BED0-D3BF63C12F18}" type="presOf" srcId="{5DAA4BBE-C79C-433B-A304-406D93484DFC}" destId="{4D790F65-20ED-44FA-995A-2598A481D843}" srcOrd="0" destOrd="0" presId="urn:microsoft.com/office/officeart/2005/8/layout/radial3"/>
    <dgm:cxn modelId="{2A4A352E-902E-4B1D-AE8E-ED2D30AB58EE}" type="presOf" srcId="{F6DAB7AB-E0B1-48FD-B8C2-8F95828B0913}" destId="{0F5EAFF6-615D-4C6D-A47B-E18DF126E921}" srcOrd="0" destOrd="0" presId="urn:microsoft.com/office/officeart/2005/8/layout/radial3"/>
    <dgm:cxn modelId="{E0ED7AB3-FAB1-4E57-92F0-DEF6EEC6C6AD}" type="presOf" srcId="{FEED5484-E07C-42E8-B8BB-1C50E83E5913}" destId="{0A17464C-4800-45E4-920F-1F4B8C8A5104}" srcOrd="0" destOrd="0" presId="urn:microsoft.com/office/officeart/2005/8/layout/radial3"/>
    <dgm:cxn modelId="{9062C888-A699-4C7B-BC60-44F89744F8AF}" srcId="{FEED5484-E07C-42E8-B8BB-1C50E83E5913}" destId="{C550420E-203F-48B4-84E1-39F14E6BF0D6}" srcOrd="0" destOrd="0" parTransId="{420BE031-230E-4739-8A00-56D98179B940}" sibTransId="{8F046A7E-7013-4901-80C4-EB967589B442}"/>
    <dgm:cxn modelId="{32FBE6AD-0E52-484D-A0BA-07B498333694}" srcId="{C550420E-203F-48B4-84E1-39F14E6BF0D6}" destId="{F6DAB7AB-E0B1-48FD-B8C2-8F95828B0913}" srcOrd="3" destOrd="0" parTransId="{297AB7E9-4644-4A89-BDDF-1D10547E56FC}" sibTransId="{813762B4-06E5-4BE1-B1E4-49CE3AC13727}"/>
    <dgm:cxn modelId="{47600D58-6555-4923-991C-F8EA85D1CBB9}" srcId="{C550420E-203F-48B4-84E1-39F14E6BF0D6}" destId="{E7B8FCC5-DE71-492A-BB30-60BA1CD80935}" srcOrd="0" destOrd="0" parTransId="{9BB59122-8B91-49F3-AA56-F6EDFB8FA9E2}" sibTransId="{57EDBF0D-E548-495D-BBEE-968222C293D3}"/>
    <dgm:cxn modelId="{819BCB5B-1F9E-4287-8340-CB4CEA74C02A}" type="presOf" srcId="{E7B8FCC5-DE71-492A-BB30-60BA1CD80935}" destId="{D9CCDDA4-21CA-4D58-94DB-D1DD944B7E1E}" srcOrd="0" destOrd="0" presId="urn:microsoft.com/office/officeart/2005/8/layout/radial3"/>
    <dgm:cxn modelId="{13416DDE-5326-4E5B-86A0-94AE0CCA3A38}" type="presOf" srcId="{C550420E-203F-48B4-84E1-39F14E6BF0D6}" destId="{6A461352-ECF4-418F-B26A-97C170AEE0D1}" srcOrd="0" destOrd="0" presId="urn:microsoft.com/office/officeart/2005/8/layout/radial3"/>
    <dgm:cxn modelId="{E3AA4F21-B844-4691-B253-88E907105E03}" srcId="{C550420E-203F-48B4-84E1-39F14E6BF0D6}" destId="{2037BDC6-0698-4AEB-9C8B-8C20A65EEF0A}" srcOrd="2" destOrd="0" parTransId="{CBA19616-E49F-4E31-B210-52B7124E6FD3}" sibTransId="{FC6FEEE3-9E3D-4525-94EB-8F88A3568A99}"/>
    <dgm:cxn modelId="{59C4B3C0-D0A7-4BCF-8CD6-F8728B97240F}" srcId="{C550420E-203F-48B4-84E1-39F14E6BF0D6}" destId="{5DAA4BBE-C79C-433B-A304-406D93484DFC}" srcOrd="1" destOrd="0" parTransId="{B72C499C-8087-4F32-85FF-45CF50C3FE8E}" sibTransId="{BD2BE860-93D8-443F-9F8E-683A1DD64979}"/>
    <dgm:cxn modelId="{46130A2D-416A-478B-A146-546318824C06}" type="presOf" srcId="{2037BDC6-0698-4AEB-9C8B-8C20A65EEF0A}" destId="{DA0252CE-9E0F-46F6-9868-62F4E0F1605B}" srcOrd="0" destOrd="0" presId="urn:microsoft.com/office/officeart/2005/8/layout/radial3"/>
    <dgm:cxn modelId="{FAB4479D-1722-47D7-8BAC-A57EFDCB7CB8}" type="presParOf" srcId="{0A17464C-4800-45E4-920F-1F4B8C8A5104}" destId="{D25D7796-DBDB-435E-9777-CED0B59DC3D7}" srcOrd="0" destOrd="0" presId="urn:microsoft.com/office/officeart/2005/8/layout/radial3"/>
    <dgm:cxn modelId="{75D34D47-0CE5-4482-B618-AD76E71E2569}" type="presParOf" srcId="{D25D7796-DBDB-435E-9777-CED0B59DC3D7}" destId="{6A461352-ECF4-418F-B26A-97C170AEE0D1}" srcOrd="0" destOrd="0" presId="urn:microsoft.com/office/officeart/2005/8/layout/radial3"/>
    <dgm:cxn modelId="{F3442AC7-C6FD-4858-9579-68F3BD7F4048}" type="presParOf" srcId="{D25D7796-DBDB-435E-9777-CED0B59DC3D7}" destId="{D9CCDDA4-21CA-4D58-94DB-D1DD944B7E1E}" srcOrd="1" destOrd="0" presId="urn:microsoft.com/office/officeart/2005/8/layout/radial3"/>
    <dgm:cxn modelId="{9A9394F6-A50B-4996-8281-8D243507E8E6}" type="presParOf" srcId="{D25D7796-DBDB-435E-9777-CED0B59DC3D7}" destId="{4D790F65-20ED-44FA-995A-2598A481D843}" srcOrd="2" destOrd="0" presId="urn:microsoft.com/office/officeart/2005/8/layout/radial3"/>
    <dgm:cxn modelId="{6BAB74E9-92B1-463D-9DB5-F6ED93D302A4}" type="presParOf" srcId="{D25D7796-DBDB-435E-9777-CED0B59DC3D7}" destId="{DA0252CE-9E0F-46F6-9868-62F4E0F1605B}" srcOrd="3" destOrd="0" presId="urn:microsoft.com/office/officeart/2005/8/layout/radial3"/>
    <dgm:cxn modelId="{FC446965-3A76-4E66-9B33-2F90EFF88B18}" type="presParOf" srcId="{D25D7796-DBDB-435E-9777-CED0B59DC3D7}" destId="{0F5EAFF6-615D-4C6D-A47B-E18DF126E921}" srcOrd="4" destOrd="0" presId="urn:microsoft.com/office/officeart/2005/8/layout/radial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D5CACD-5E8F-49E5-A665-DA22A4DF4E2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9ACB2EE8-3D28-40A8-B424-62ACF010F26D}">
      <dgm:prSet phldrT="[Text]" custT="1"/>
      <dgm:spPr>
        <a:solidFill>
          <a:srgbClr val="C00000"/>
        </a:solidFill>
      </dgm:spPr>
      <dgm:t>
        <a:bodyPr/>
        <a:lstStyle/>
        <a:p>
          <a:r>
            <a:rPr lang="x-none" sz="1400" i="0" dirty="0" smtClean="0"/>
            <a:t>Порези </a:t>
          </a:r>
        </a:p>
        <a:p>
          <a:r>
            <a:rPr lang="en-US" sz="1400" b="0" i="0" u="none" dirty="0" smtClean="0"/>
            <a:t>76.435.000</a:t>
          </a:r>
          <a:endParaRPr lang="x-none" sz="1200" b="1" dirty="0"/>
        </a:p>
      </dgm:t>
    </dgm:pt>
    <dgm:pt modelId="{F47BE8AE-DCE5-4DE9-8611-FD215FAD653B}" type="parTrans" cxnId="{13C7359D-3700-4DF1-8B53-5B8285DF57E1}">
      <dgm:prSet/>
      <dgm:spPr/>
      <dgm:t>
        <a:bodyPr/>
        <a:lstStyle/>
        <a:p>
          <a:endParaRPr lang="x-none"/>
        </a:p>
      </dgm:t>
    </dgm:pt>
    <dgm:pt modelId="{473E9FE9-4290-4623-B1BB-AA1317EE85B3}" type="sibTrans" cxnId="{13C7359D-3700-4DF1-8B53-5B8285DF57E1}">
      <dgm:prSet/>
      <dgm:spPr/>
      <dgm:t>
        <a:bodyPr/>
        <a:lstStyle/>
        <a:p>
          <a:endParaRPr lang="x-none"/>
        </a:p>
      </dgm:t>
    </dgm:pt>
    <dgm:pt modelId="{9510DA3E-CB42-4080-B59E-2263E9124618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400" i="0" dirty="0" smtClean="0"/>
            <a:t>Трансфери од Републике</a:t>
          </a:r>
          <a:endParaRPr lang="x-none" sz="1400" i="0" dirty="0" smtClean="0"/>
        </a:p>
        <a:p>
          <a:r>
            <a:rPr lang="en-US" sz="1400" b="0" i="0" u="none" dirty="0" smtClean="0"/>
            <a:t>270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752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465</a:t>
          </a:r>
          <a:endParaRPr lang="x-none" sz="1400" b="1" dirty="0"/>
        </a:p>
      </dgm:t>
    </dgm:pt>
    <dgm:pt modelId="{122C1436-1BE7-49A0-99E5-FFA4B4FAC477}" type="parTrans" cxnId="{7D3A445E-AEFD-41AD-8396-5CFD6A3050AC}">
      <dgm:prSet/>
      <dgm:spPr/>
      <dgm:t>
        <a:bodyPr/>
        <a:lstStyle/>
        <a:p>
          <a:endParaRPr lang="x-none"/>
        </a:p>
      </dgm:t>
    </dgm:pt>
    <dgm:pt modelId="{E0BE1874-91EC-4AF1-A644-1D64E24D4D98}" type="sibTrans" cxnId="{7D3A445E-AEFD-41AD-8396-5CFD6A3050AC}">
      <dgm:prSet/>
      <dgm:spPr/>
      <dgm:t>
        <a:bodyPr/>
        <a:lstStyle/>
        <a:p>
          <a:endParaRPr lang="x-none"/>
        </a:p>
      </dgm:t>
    </dgm:pt>
    <dgm:pt modelId="{D857025D-7E28-47E0-8D63-9E9F27D44D6A}">
      <dgm:prSet phldrT="[Text]" custT="1"/>
      <dgm:spPr>
        <a:solidFill>
          <a:srgbClr val="FF0000"/>
        </a:solidFill>
      </dgm:spPr>
      <dgm:t>
        <a:bodyPr/>
        <a:lstStyle/>
        <a:p>
          <a:r>
            <a:rPr lang="x-none" sz="1400" i="0" dirty="0" smtClean="0"/>
            <a:t>Дон</a:t>
          </a:r>
          <a:r>
            <a:rPr lang="ru-RU" sz="1400" i="0" dirty="0" smtClean="0"/>
            <a:t>ације </a:t>
          </a:r>
          <a:r>
            <a:rPr lang="sr-Cyrl-RS" sz="1400" i="0" dirty="0" smtClean="0"/>
            <a:t>од иностраних држава</a:t>
          </a:r>
          <a:endParaRPr lang="ru-RU" sz="1400" i="0" dirty="0" smtClean="0"/>
        </a:p>
        <a:p>
          <a:r>
            <a:rPr lang="en-US" sz="1400" b="0" i="0" u="none" dirty="0" smtClean="0"/>
            <a:t>35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567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901</a:t>
          </a:r>
          <a:endParaRPr lang="x-none" sz="1400" b="1" dirty="0"/>
        </a:p>
      </dgm:t>
    </dgm:pt>
    <dgm:pt modelId="{9609AD62-5835-49B0-826E-909818653904}" type="sibTrans" cxnId="{6E0EE7F8-80E7-4BDB-B6E9-24405BA6AFEA}">
      <dgm:prSet/>
      <dgm:spPr/>
      <dgm:t>
        <a:bodyPr/>
        <a:lstStyle/>
        <a:p>
          <a:endParaRPr lang="x-none"/>
        </a:p>
      </dgm:t>
    </dgm:pt>
    <dgm:pt modelId="{BFBDED15-EB74-44EE-BF1E-FF916DE06374}" type="parTrans" cxnId="{6E0EE7F8-80E7-4BDB-B6E9-24405BA6AFEA}">
      <dgm:prSet/>
      <dgm:spPr/>
      <dgm:t>
        <a:bodyPr/>
        <a:lstStyle/>
        <a:p>
          <a:endParaRPr lang="x-none"/>
        </a:p>
      </dgm:t>
    </dgm:pt>
    <dgm:pt modelId="{278C6983-A54D-4782-A29D-6BEEC7786E51}">
      <dgm:prSet custT="1"/>
      <dgm:spPr>
        <a:solidFill>
          <a:srgbClr val="92D050"/>
        </a:solidFill>
      </dgm:spPr>
      <dgm:t>
        <a:bodyPr/>
        <a:lstStyle/>
        <a:p>
          <a:r>
            <a:rPr lang="x-none" sz="1400" i="0" smtClean="0"/>
            <a:t>При</a:t>
          </a:r>
          <a:r>
            <a:rPr lang="sr-Cyrl-RS" sz="1400" i="0" dirty="0" smtClean="0"/>
            <a:t>ходи од </a:t>
          </a:r>
          <a:r>
            <a:rPr lang="ru-RU" sz="1400" i="0" dirty="0" smtClean="0"/>
            <a:t>имовине</a:t>
          </a:r>
          <a:r>
            <a:rPr lang="en-CA" sz="1400" i="0" dirty="0" smtClean="0"/>
            <a:t> </a:t>
          </a:r>
          <a:r>
            <a:rPr lang="en-US" sz="1400" b="0" i="0" u="none" dirty="0" smtClean="0"/>
            <a:t>68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590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396</a:t>
          </a:r>
          <a:endParaRPr lang="ru-RU" sz="1400" i="1" dirty="0" smtClean="0"/>
        </a:p>
      </dgm:t>
    </dgm:pt>
    <dgm:pt modelId="{660191FA-3864-4F2F-A1F4-EDAF3A080335}" type="parTrans" cxnId="{498818F0-9B9F-4BBD-81B5-2CCD34B086EB}">
      <dgm:prSet/>
      <dgm:spPr/>
      <dgm:t>
        <a:bodyPr/>
        <a:lstStyle/>
        <a:p>
          <a:endParaRPr lang="x-none"/>
        </a:p>
      </dgm:t>
    </dgm:pt>
    <dgm:pt modelId="{5516000E-7033-434E-AB11-952299D03FF0}" type="sibTrans" cxnId="{498818F0-9B9F-4BBD-81B5-2CCD34B086EB}">
      <dgm:prSet/>
      <dgm:spPr/>
      <dgm:t>
        <a:bodyPr/>
        <a:lstStyle/>
        <a:p>
          <a:endParaRPr lang="x-none"/>
        </a:p>
      </dgm:t>
    </dgm:pt>
    <dgm:pt modelId="{A451E020-ED83-4A83-9877-F9A8E374B1B5}">
      <dgm:prSet custT="1"/>
      <dgm:spPr>
        <a:solidFill>
          <a:srgbClr val="00B050"/>
        </a:solidFill>
      </dgm:spPr>
      <dgm:t>
        <a:bodyPr/>
        <a:lstStyle/>
        <a:p>
          <a:r>
            <a:rPr lang="x-none" sz="1200" i="0" dirty="0" smtClean="0"/>
            <a:t>Приходи </a:t>
          </a:r>
          <a:r>
            <a:rPr lang="x-none" sz="1200" i="0" smtClean="0"/>
            <a:t>од </a:t>
          </a:r>
          <a:r>
            <a:rPr lang="sr-Cyrl-RS" sz="1200" i="0" dirty="0" smtClean="0"/>
            <a:t>продаје добара и услуга</a:t>
          </a:r>
          <a:endParaRPr lang="ru-RU" sz="1200" i="0" dirty="0" smtClean="0"/>
        </a:p>
        <a:p>
          <a:r>
            <a:rPr lang="en-US" sz="1200" b="0" i="0" u="none" dirty="0" smtClean="0"/>
            <a:t>16</a:t>
          </a:r>
          <a:r>
            <a:rPr lang="sr-Cyrl-RS" sz="1200" b="0" i="0" u="none" dirty="0" smtClean="0"/>
            <a:t>.</a:t>
          </a:r>
          <a:r>
            <a:rPr lang="en-US" sz="1200" b="0" i="0" u="none" dirty="0" smtClean="0"/>
            <a:t>895</a:t>
          </a:r>
          <a:r>
            <a:rPr lang="sr-Cyrl-RS" sz="1200" b="0" i="0" u="none" dirty="0" smtClean="0"/>
            <a:t>.</a:t>
          </a:r>
          <a:r>
            <a:rPr lang="en-US" sz="1200" b="0" i="0" u="none" dirty="0" smtClean="0"/>
            <a:t>088</a:t>
          </a:r>
          <a:endParaRPr lang="ru-RU" sz="1400" i="1" dirty="0" smtClean="0"/>
        </a:p>
      </dgm:t>
    </dgm:pt>
    <dgm:pt modelId="{9C1198DE-24FE-46AC-92E9-25A66ABD2288}" type="parTrans" cxnId="{CD1868DB-DC15-42ED-B60D-EBE8623F31B9}">
      <dgm:prSet/>
      <dgm:spPr/>
      <dgm:t>
        <a:bodyPr/>
        <a:lstStyle/>
        <a:p>
          <a:endParaRPr lang="x-none"/>
        </a:p>
      </dgm:t>
    </dgm:pt>
    <dgm:pt modelId="{D463D8C7-565A-4BA0-82C3-F6DF28150115}" type="sibTrans" cxnId="{CD1868DB-DC15-42ED-B60D-EBE8623F31B9}">
      <dgm:prSet/>
      <dgm:spPr/>
      <dgm:t>
        <a:bodyPr/>
        <a:lstStyle/>
        <a:p>
          <a:endParaRPr lang="x-none"/>
        </a:p>
      </dgm:t>
    </dgm:pt>
    <dgm:pt modelId="{2911ADC6-C145-4EA1-96ED-0050D83779EC}">
      <dgm:prSet custT="1"/>
      <dgm:spPr>
        <a:solidFill>
          <a:srgbClr val="00B0F0"/>
        </a:solidFill>
      </dgm:spPr>
      <dgm:t>
        <a:bodyPr/>
        <a:lstStyle/>
        <a:p>
          <a:r>
            <a:rPr lang="sr-Cyrl-RS" sz="1400" i="0" dirty="0" smtClean="0"/>
            <a:t>Примања од домаћих задуживања </a:t>
          </a:r>
          <a:r>
            <a:rPr lang="en-US" sz="1400" b="0" i="0" u="none" dirty="0" smtClean="0"/>
            <a:t>40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000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000</a:t>
          </a:r>
          <a:endParaRPr lang="ru-RU" sz="1400" b="1" i="1" dirty="0" smtClean="0"/>
        </a:p>
      </dgm:t>
    </dgm:pt>
    <dgm:pt modelId="{F03648F1-5149-40B4-A418-27EB1A024520}" type="parTrans" cxnId="{71862D55-F52C-4109-ACD1-CDB608BDCA22}">
      <dgm:prSet/>
      <dgm:spPr/>
      <dgm:t>
        <a:bodyPr/>
        <a:lstStyle/>
        <a:p>
          <a:endParaRPr lang="x-none"/>
        </a:p>
      </dgm:t>
    </dgm:pt>
    <dgm:pt modelId="{02F6D812-7FCC-4B73-BDB0-ED9DC6C023A1}" type="sibTrans" cxnId="{71862D55-F52C-4109-ACD1-CDB608BDCA22}">
      <dgm:prSet/>
      <dgm:spPr/>
      <dgm:t>
        <a:bodyPr/>
        <a:lstStyle/>
        <a:p>
          <a:endParaRPr lang="x-none"/>
        </a:p>
      </dgm:t>
    </dgm:pt>
    <dgm:pt modelId="{E7D5AFFD-4EA6-4D57-97DA-3523777C1567}">
      <dgm:prSet custT="1"/>
      <dgm:spPr>
        <a:solidFill>
          <a:srgbClr val="0070C0"/>
        </a:solidFill>
      </dgm:spPr>
      <dgm:t>
        <a:bodyPr/>
        <a:lstStyle/>
        <a:p>
          <a:r>
            <a:rPr lang="sr-Cyrl-RS" sz="1400" i="0" dirty="0" smtClean="0"/>
            <a:t>Остали приходи и примања</a:t>
          </a:r>
          <a:endParaRPr lang="ru-RU" sz="1400" i="0" dirty="0" smtClean="0"/>
        </a:p>
        <a:p>
          <a:r>
            <a:rPr lang="en-US" sz="1400" b="0" i="0" u="none" dirty="0" smtClean="0"/>
            <a:t>6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607</a:t>
          </a:r>
          <a:r>
            <a:rPr lang="sr-Cyrl-RS" sz="1400" b="0" i="0" u="none" dirty="0" smtClean="0"/>
            <a:t>.</a:t>
          </a:r>
          <a:r>
            <a:rPr lang="en-US" sz="1400" b="0" i="0" u="none" dirty="0" smtClean="0"/>
            <a:t>600</a:t>
          </a:r>
          <a:endParaRPr lang="x-none" sz="1400" b="1" i="1" dirty="0"/>
        </a:p>
      </dgm:t>
    </dgm:pt>
    <dgm:pt modelId="{F1B5D0D6-718D-46E8-87FE-5963D0A47F0A}" type="parTrans" cxnId="{A43050C3-4D53-4533-933D-EB5D7CA6BDAB}">
      <dgm:prSet/>
      <dgm:spPr/>
      <dgm:t>
        <a:bodyPr/>
        <a:lstStyle/>
        <a:p>
          <a:endParaRPr lang="x-none"/>
        </a:p>
      </dgm:t>
    </dgm:pt>
    <dgm:pt modelId="{C5EF95C0-DBCB-4721-BF66-7142F6D840AD}" type="sibTrans" cxnId="{A43050C3-4D53-4533-933D-EB5D7CA6BDAB}">
      <dgm:prSet/>
      <dgm:spPr/>
      <dgm:t>
        <a:bodyPr/>
        <a:lstStyle/>
        <a:p>
          <a:endParaRPr lang="x-none"/>
        </a:p>
      </dgm:t>
    </dgm:pt>
    <dgm:pt modelId="{BDF3B711-F452-4A33-87CB-CE2F7C679A47}" type="pres">
      <dgm:prSet presAssocID="{8BD5CACD-5E8F-49E5-A665-DA22A4DF4E2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x-none"/>
        </a:p>
      </dgm:t>
    </dgm:pt>
    <dgm:pt modelId="{A12BE574-E5F0-485F-A1C6-D66BC1A307DC}" type="pres">
      <dgm:prSet presAssocID="{9ACB2EE8-3D28-40A8-B424-62ACF010F26D}" presName="node" presStyleLbl="node1" presStyleIdx="0" presStyleCnt="7" custScaleX="110676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68188EF9-42F9-4E44-A05F-7E6CA2792D32}" type="pres">
      <dgm:prSet presAssocID="{473E9FE9-4290-4623-B1BB-AA1317EE85B3}" presName="sibTrans" presStyleLbl="sibTrans2D1" presStyleIdx="0" presStyleCnt="7"/>
      <dgm:spPr/>
      <dgm:t>
        <a:bodyPr/>
        <a:lstStyle/>
        <a:p>
          <a:endParaRPr lang="x-none"/>
        </a:p>
      </dgm:t>
    </dgm:pt>
    <dgm:pt modelId="{A6016B34-633D-4CE8-BE23-1E2EF8528451}" type="pres">
      <dgm:prSet presAssocID="{473E9FE9-4290-4623-B1BB-AA1317EE85B3}" presName="connectorText" presStyleLbl="sibTrans2D1" presStyleIdx="0" presStyleCnt="7"/>
      <dgm:spPr/>
      <dgm:t>
        <a:bodyPr/>
        <a:lstStyle/>
        <a:p>
          <a:endParaRPr lang="x-none"/>
        </a:p>
      </dgm:t>
    </dgm:pt>
    <dgm:pt modelId="{63C379BE-6D1A-432D-B912-738B4BF1F178}" type="pres">
      <dgm:prSet presAssocID="{D857025D-7E28-47E0-8D63-9E9F27D44D6A}" presName="node" presStyleLbl="node1" presStyleIdx="1" presStyleCnt="7" custScaleX="119564" custScaleY="108753" custRadScaleRad="100307" custRadScaleInc="-5580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806AF301-6EF6-4D10-9556-8068C260FE2D}" type="pres">
      <dgm:prSet presAssocID="{9609AD62-5835-49B0-826E-909818653904}" presName="sibTrans" presStyleLbl="sibTrans2D1" presStyleIdx="1" presStyleCnt="7"/>
      <dgm:spPr/>
      <dgm:t>
        <a:bodyPr/>
        <a:lstStyle/>
        <a:p>
          <a:endParaRPr lang="x-none"/>
        </a:p>
      </dgm:t>
    </dgm:pt>
    <dgm:pt modelId="{5B42177C-BA2A-460A-A1BB-1398CF66B27D}" type="pres">
      <dgm:prSet presAssocID="{9609AD62-5835-49B0-826E-909818653904}" presName="connectorText" presStyleLbl="sibTrans2D1" presStyleIdx="1" presStyleCnt="7"/>
      <dgm:spPr/>
      <dgm:t>
        <a:bodyPr/>
        <a:lstStyle/>
        <a:p>
          <a:endParaRPr lang="x-none"/>
        </a:p>
      </dgm:t>
    </dgm:pt>
    <dgm:pt modelId="{0837A7A4-306C-461F-989E-E8ECB7EFC5ED}" type="pres">
      <dgm:prSet presAssocID="{9510DA3E-CB42-4080-B59E-2263E9124618}" presName="node" presStyleLbl="node1" presStyleIdx="2" presStyleCnt="7" custScaleX="101711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B9FE4DB5-C727-48E7-942B-AAC85B48EA43}" type="pres">
      <dgm:prSet presAssocID="{E0BE1874-91EC-4AF1-A644-1D64E24D4D98}" presName="sibTrans" presStyleLbl="sibTrans2D1" presStyleIdx="2" presStyleCnt="7"/>
      <dgm:spPr/>
      <dgm:t>
        <a:bodyPr/>
        <a:lstStyle/>
        <a:p>
          <a:endParaRPr lang="x-none"/>
        </a:p>
      </dgm:t>
    </dgm:pt>
    <dgm:pt modelId="{222A489D-4702-4AEE-B377-65781A891817}" type="pres">
      <dgm:prSet presAssocID="{E0BE1874-91EC-4AF1-A644-1D64E24D4D98}" presName="connectorText" presStyleLbl="sibTrans2D1" presStyleIdx="2" presStyleCnt="7"/>
      <dgm:spPr/>
      <dgm:t>
        <a:bodyPr/>
        <a:lstStyle/>
        <a:p>
          <a:endParaRPr lang="x-none"/>
        </a:p>
      </dgm:t>
    </dgm:pt>
    <dgm:pt modelId="{C06FB839-D775-4136-8F51-391B42BEBAA2}" type="pres">
      <dgm:prSet presAssocID="{278C6983-A54D-4782-A29D-6BEEC7786E51}" presName="node" presStyleLbl="node1" presStyleIdx="3" presStyleCnt="7" custScaleX="109367" custRadScaleRad="98721" custRadScaleInc="-2382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AD37B897-9AED-4303-86F5-7AE9E8DA2D76}" type="pres">
      <dgm:prSet presAssocID="{5516000E-7033-434E-AB11-952299D03FF0}" presName="sibTrans" presStyleLbl="sibTrans2D1" presStyleIdx="3" presStyleCnt="7"/>
      <dgm:spPr/>
      <dgm:t>
        <a:bodyPr/>
        <a:lstStyle/>
        <a:p>
          <a:endParaRPr lang="x-none"/>
        </a:p>
      </dgm:t>
    </dgm:pt>
    <dgm:pt modelId="{74ABEF25-5EF0-4608-A824-E223E0A60190}" type="pres">
      <dgm:prSet presAssocID="{5516000E-7033-434E-AB11-952299D03FF0}" presName="connectorText" presStyleLbl="sibTrans2D1" presStyleIdx="3" presStyleCnt="7"/>
      <dgm:spPr/>
      <dgm:t>
        <a:bodyPr/>
        <a:lstStyle/>
        <a:p>
          <a:endParaRPr lang="x-none"/>
        </a:p>
      </dgm:t>
    </dgm:pt>
    <dgm:pt modelId="{26E643DE-8663-44A8-90B0-CE0733DA7D2B}" type="pres">
      <dgm:prSet presAssocID="{A451E020-ED83-4A83-9877-F9A8E374B1B5}" presName="node" presStyleLbl="node1" presStyleIdx="4" presStyleCnt="7" custScaleX="116830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507DBB88-89D6-40AE-B3B0-2B5FA9D47E0F}" type="pres">
      <dgm:prSet presAssocID="{D463D8C7-565A-4BA0-82C3-F6DF28150115}" presName="sibTrans" presStyleLbl="sibTrans2D1" presStyleIdx="4" presStyleCnt="7"/>
      <dgm:spPr/>
      <dgm:t>
        <a:bodyPr/>
        <a:lstStyle/>
        <a:p>
          <a:endParaRPr lang="x-none"/>
        </a:p>
      </dgm:t>
    </dgm:pt>
    <dgm:pt modelId="{C43F3F63-01F2-4EB7-B35C-7601F24EFA89}" type="pres">
      <dgm:prSet presAssocID="{D463D8C7-565A-4BA0-82C3-F6DF28150115}" presName="connectorText" presStyleLbl="sibTrans2D1" presStyleIdx="4" presStyleCnt="7"/>
      <dgm:spPr/>
      <dgm:t>
        <a:bodyPr/>
        <a:lstStyle/>
        <a:p>
          <a:endParaRPr lang="x-none"/>
        </a:p>
      </dgm:t>
    </dgm:pt>
    <dgm:pt modelId="{D6B3AD32-CE93-4E2B-BF33-DFE97412256E}" type="pres">
      <dgm:prSet presAssocID="{2911ADC6-C145-4EA1-96ED-0050D83779EC}" presName="node" presStyleLbl="node1" presStyleIdx="5" presStyleCnt="7" custScaleX="109174" custScaleY="106141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14425548-7920-4E8C-84F1-E9F6BA99D432}" type="pres">
      <dgm:prSet presAssocID="{02F6D812-7FCC-4B73-BDB0-ED9DC6C023A1}" presName="sibTrans" presStyleLbl="sibTrans2D1" presStyleIdx="5" presStyleCnt="7"/>
      <dgm:spPr/>
      <dgm:t>
        <a:bodyPr/>
        <a:lstStyle/>
        <a:p>
          <a:endParaRPr lang="x-none"/>
        </a:p>
      </dgm:t>
    </dgm:pt>
    <dgm:pt modelId="{B6CAAC2F-D3A7-4D6C-8A3A-8F93377C03E2}" type="pres">
      <dgm:prSet presAssocID="{02F6D812-7FCC-4B73-BDB0-ED9DC6C023A1}" presName="connectorText" presStyleLbl="sibTrans2D1" presStyleIdx="5" presStyleCnt="7"/>
      <dgm:spPr/>
      <dgm:t>
        <a:bodyPr/>
        <a:lstStyle/>
        <a:p>
          <a:endParaRPr lang="x-none"/>
        </a:p>
      </dgm:t>
    </dgm:pt>
    <dgm:pt modelId="{B0DB5459-7E76-4481-A8B2-07A291DA693D}" type="pres">
      <dgm:prSet presAssocID="{E7D5AFFD-4EA6-4D57-97DA-3523777C1567}" presName="node" presStyleLbl="node1" presStyleIdx="6" presStyleCnt="7" custScaleX="118625" custScaleY="116138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B3383283-AB6C-4677-B516-19C96E5A3D11}" type="pres">
      <dgm:prSet presAssocID="{C5EF95C0-DBCB-4721-BF66-7142F6D840AD}" presName="sibTrans" presStyleLbl="sibTrans2D1" presStyleIdx="6" presStyleCnt="7"/>
      <dgm:spPr/>
      <dgm:t>
        <a:bodyPr/>
        <a:lstStyle/>
        <a:p>
          <a:endParaRPr lang="x-none"/>
        </a:p>
      </dgm:t>
    </dgm:pt>
    <dgm:pt modelId="{1835B01F-5D89-4C26-B113-2092FA5ABBAE}" type="pres">
      <dgm:prSet presAssocID="{C5EF95C0-DBCB-4721-BF66-7142F6D840AD}" presName="connectorText" presStyleLbl="sibTrans2D1" presStyleIdx="6" presStyleCnt="7"/>
      <dgm:spPr/>
      <dgm:t>
        <a:bodyPr/>
        <a:lstStyle/>
        <a:p>
          <a:endParaRPr lang="x-none"/>
        </a:p>
      </dgm:t>
    </dgm:pt>
  </dgm:ptLst>
  <dgm:cxnLst>
    <dgm:cxn modelId="{7D3A445E-AEFD-41AD-8396-5CFD6A3050AC}" srcId="{8BD5CACD-5E8F-49E5-A665-DA22A4DF4E23}" destId="{9510DA3E-CB42-4080-B59E-2263E9124618}" srcOrd="2" destOrd="0" parTransId="{122C1436-1BE7-49A0-99E5-FFA4B4FAC477}" sibTransId="{E0BE1874-91EC-4AF1-A644-1D64E24D4D98}"/>
    <dgm:cxn modelId="{FCBF5093-6FC0-4FC9-9D96-3432EF059FF2}" type="presOf" srcId="{02F6D812-7FCC-4B73-BDB0-ED9DC6C023A1}" destId="{B6CAAC2F-D3A7-4D6C-8A3A-8F93377C03E2}" srcOrd="1" destOrd="0" presId="urn:microsoft.com/office/officeart/2005/8/layout/cycle2"/>
    <dgm:cxn modelId="{13C7359D-3700-4DF1-8B53-5B8285DF57E1}" srcId="{8BD5CACD-5E8F-49E5-A665-DA22A4DF4E23}" destId="{9ACB2EE8-3D28-40A8-B424-62ACF010F26D}" srcOrd="0" destOrd="0" parTransId="{F47BE8AE-DCE5-4DE9-8611-FD215FAD653B}" sibTransId="{473E9FE9-4290-4623-B1BB-AA1317EE85B3}"/>
    <dgm:cxn modelId="{77F2F17D-E771-4508-A9A1-62137073DFBB}" type="presOf" srcId="{278C6983-A54D-4782-A29D-6BEEC7786E51}" destId="{C06FB839-D775-4136-8F51-391B42BEBAA2}" srcOrd="0" destOrd="0" presId="urn:microsoft.com/office/officeart/2005/8/layout/cycle2"/>
    <dgm:cxn modelId="{14814CE5-F296-4F74-A186-BC03AF6C58D0}" type="presOf" srcId="{D463D8C7-565A-4BA0-82C3-F6DF28150115}" destId="{507DBB88-89D6-40AE-B3B0-2B5FA9D47E0F}" srcOrd="0" destOrd="0" presId="urn:microsoft.com/office/officeart/2005/8/layout/cycle2"/>
    <dgm:cxn modelId="{3487D109-3432-486F-83AF-54E141A542E6}" type="presOf" srcId="{E7D5AFFD-4EA6-4D57-97DA-3523777C1567}" destId="{B0DB5459-7E76-4481-A8B2-07A291DA693D}" srcOrd="0" destOrd="0" presId="urn:microsoft.com/office/officeart/2005/8/layout/cycle2"/>
    <dgm:cxn modelId="{7F3480E4-82DA-4955-9346-3800B47B9985}" type="presOf" srcId="{D463D8C7-565A-4BA0-82C3-F6DF28150115}" destId="{C43F3F63-01F2-4EB7-B35C-7601F24EFA89}" srcOrd="1" destOrd="0" presId="urn:microsoft.com/office/officeart/2005/8/layout/cycle2"/>
    <dgm:cxn modelId="{A43050C3-4D53-4533-933D-EB5D7CA6BDAB}" srcId="{8BD5CACD-5E8F-49E5-A665-DA22A4DF4E23}" destId="{E7D5AFFD-4EA6-4D57-97DA-3523777C1567}" srcOrd="6" destOrd="0" parTransId="{F1B5D0D6-718D-46E8-87FE-5963D0A47F0A}" sibTransId="{C5EF95C0-DBCB-4721-BF66-7142F6D840AD}"/>
    <dgm:cxn modelId="{71862D55-F52C-4109-ACD1-CDB608BDCA22}" srcId="{8BD5CACD-5E8F-49E5-A665-DA22A4DF4E23}" destId="{2911ADC6-C145-4EA1-96ED-0050D83779EC}" srcOrd="5" destOrd="0" parTransId="{F03648F1-5149-40B4-A418-27EB1A024520}" sibTransId="{02F6D812-7FCC-4B73-BDB0-ED9DC6C023A1}"/>
    <dgm:cxn modelId="{8A062209-E176-476B-BFCF-2ED113B2F867}" type="presOf" srcId="{5516000E-7033-434E-AB11-952299D03FF0}" destId="{AD37B897-9AED-4303-86F5-7AE9E8DA2D76}" srcOrd="0" destOrd="0" presId="urn:microsoft.com/office/officeart/2005/8/layout/cycle2"/>
    <dgm:cxn modelId="{CD1868DB-DC15-42ED-B60D-EBE8623F31B9}" srcId="{8BD5CACD-5E8F-49E5-A665-DA22A4DF4E23}" destId="{A451E020-ED83-4A83-9877-F9A8E374B1B5}" srcOrd="4" destOrd="0" parTransId="{9C1198DE-24FE-46AC-92E9-25A66ABD2288}" sibTransId="{D463D8C7-565A-4BA0-82C3-F6DF28150115}"/>
    <dgm:cxn modelId="{32941E04-370E-4FE3-8182-AB965576C58D}" type="presOf" srcId="{473E9FE9-4290-4623-B1BB-AA1317EE85B3}" destId="{68188EF9-42F9-4E44-A05F-7E6CA2792D32}" srcOrd="0" destOrd="0" presId="urn:microsoft.com/office/officeart/2005/8/layout/cycle2"/>
    <dgm:cxn modelId="{6AA1E586-B7C8-4827-9BD8-B23556FDE7B2}" type="presOf" srcId="{9510DA3E-CB42-4080-B59E-2263E9124618}" destId="{0837A7A4-306C-461F-989E-E8ECB7EFC5ED}" srcOrd="0" destOrd="0" presId="urn:microsoft.com/office/officeart/2005/8/layout/cycle2"/>
    <dgm:cxn modelId="{471A2D9E-7A74-48AF-B640-49BC292BF6D7}" type="presOf" srcId="{473E9FE9-4290-4623-B1BB-AA1317EE85B3}" destId="{A6016B34-633D-4CE8-BE23-1E2EF8528451}" srcOrd="1" destOrd="0" presId="urn:microsoft.com/office/officeart/2005/8/layout/cycle2"/>
    <dgm:cxn modelId="{FE3AB48F-84D9-4541-8363-ED0246C00B3C}" type="presOf" srcId="{E0BE1874-91EC-4AF1-A644-1D64E24D4D98}" destId="{222A489D-4702-4AEE-B377-65781A891817}" srcOrd="1" destOrd="0" presId="urn:microsoft.com/office/officeart/2005/8/layout/cycle2"/>
    <dgm:cxn modelId="{F179D40B-D376-4349-99CE-2DBF92F92FD3}" type="presOf" srcId="{C5EF95C0-DBCB-4721-BF66-7142F6D840AD}" destId="{B3383283-AB6C-4677-B516-19C96E5A3D11}" srcOrd="0" destOrd="0" presId="urn:microsoft.com/office/officeart/2005/8/layout/cycle2"/>
    <dgm:cxn modelId="{0711EE12-4BDB-4DD8-990D-79D12F1CBF9B}" type="presOf" srcId="{D857025D-7E28-47E0-8D63-9E9F27D44D6A}" destId="{63C379BE-6D1A-432D-B912-738B4BF1F178}" srcOrd="0" destOrd="0" presId="urn:microsoft.com/office/officeart/2005/8/layout/cycle2"/>
    <dgm:cxn modelId="{D6063DB9-3AB3-452C-92B3-D021E762CFE1}" type="presOf" srcId="{9ACB2EE8-3D28-40A8-B424-62ACF010F26D}" destId="{A12BE574-E5F0-485F-A1C6-D66BC1A307DC}" srcOrd="0" destOrd="0" presId="urn:microsoft.com/office/officeart/2005/8/layout/cycle2"/>
    <dgm:cxn modelId="{498818F0-9B9F-4BBD-81B5-2CCD34B086EB}" srcId="{8BD5CACD-5E8F-49E5-A665-DA22A4DF4E23}" destId="{278C6983-A54D-4782-A29D-6BEEC7786E51}" srcOrd="3" destOrd="0" parTransId="{660191FA-3864-4F2F-A1F4-EDAF3A080335}" sibTransId="{5516000E-7033-434E-AB11-952299D03FF0}"/>
    <dgm:cxn modelId="{5BEAAB81-A808-44CD-A8E5-34BCD1142AFA}" type="presOf" srcId="{A451E020-ED83-4A83-9877-F9A8E374B1B5}" destId="{26E643DE-8663-44A8-90B0-CE0733DA7D2B}" srcOrd="0" destOrd="0" presId="urn:microsoft.com/office/officeart/2005/8/layout/cycle2"/>
    <dgm:cxn modelId="{E35C15B6-7F8C-4183-A5F3-CABA4A2607C0}" type="presOf" srcId="{E0BE1874-91EC-4AF1-A644-1D64E24D4D98}" destId="{B9FE4DB5-C727-48E7-942B-AAC85B48EA43}" srcOrd="0" destOrd="0" presId="urn:microsoft.com/office/officeart/2005/8/layout/cycle2"/>
    <dgm:cxn modelId="{2866713F-76E8-4468-AC4D-C089DB9ED0E4}" type="presOf" srcId="{5516000E-7033-434E-AB11-952299D03FF0}" destId="{74ABEF25-5EF0-4608-A824-E223E0A60190}" srcOrd="1" destOrd="0" presId="urn:microsoft.com/office/officeart/2005/8/layout/cycle2"/>
    <dgm:cxn modelId="{6E0EE7F8-80E7-4BDB-B6E9-24405BA6AFEA}" srcId="{8BD5CACD-5E8F-49E5-A665-DA22A4DF4E23}" destId="{D857025D-7E28-47E0-8D63-9E9F27D44D6A}" srcOrd="1" destOrd="0" parTransId="{BFBDED15-EB74-44EE-BF1E-FF916DE06374}" sibTransId="{9609AD62-5835-49B0-826E-909818653904}"/>
    <dgm:cxn modelId="{B76A16EF-14E5-45F6-80D4-940E458A6EF2}" type="presOf" srcId="{C5EF95C0-DBCB-4721-BF66-7142F6D840AD}" destId="{1835B01F-5D89-4C26-B113-2092FA5ABBAE}" srcOrd="1" destOrd="0" presId="urn:microsoft.com/office/officeart/2005/8/layout/cycle2"/>
    <dgm:cxn modelId="{A8193477-F69F-4973-9213-9BE96175797A}" type="presOf" srcId="{02F6D812-7FCC-4B73-BDB0-ED9DC6C023A1}" destId="{14425548-7920-4E8C-84F1-E9F6BA99D432}" srcOrd="0" destOrd="0" presId="urn:microsoft.com/office/officeart/2005/8/layout/cycle2"/>
    <dgm:cxn modelId="{7A7CAAB9-5240-487D-973E-DC2E77C88A48}" type="presOf" srcId="{9609AD62-5835-49B0-826E-909818653904}" destId="{5B42177C-BA2A-460A-A1BB-1398CF66B27D}" srcOrd="1" destOrd="0" presId="urn:microsoft.com/office/officeart/2005/8/layout/cycle2"/>
    <dgm:cxn modelId="{9B9B5F30-19FD-465C-893D-89A6BBAFFA3C}" type="presOf" srcId="{8BD5CACD-5E8F-49E5-A665-DA22A4DF4E23}" destId="{BDF3B711-F452-4A33-87CB-CE2F7C679A47}" srcOrd="0" destOrd="0" presId="urn:microsoft.com/office/officeart/2005/8/layout/cycle2"/>
    <dgm:cxn modelId="{4673E62D-2A7B-4F23-BE32-FB70AE227B01}" type="presOf" srcId="{9609AD62-5835-49B0-826E-909818653904}" destId="{806AF301-6EF6-4D10-9556-8068C260FE2D}" srcOrd="0" destOrd="0" presId="urn:microsoft.com/office/officeart/2005/8/layout/cycle2"/>
    <dgm:cxn modelId="{25CB76A3-DF7F-45D9-B105-44D8269CA82D}" type="presOf" srcId="{2911ADC6-C145-4EA1-96ED-0050D83779EC}" destId="{D6B3AD32-CE93-4E2B-BF33-DFE97412256E}" srcOrd="0" destOrd="0" presId="urn:microsoft.com/office/officeart/2005/8/layout/cycle2"/>
    <dgm:cxn modelId="{C45BA9E7-46D9-456D-B5C6-352844480CEA}" type="presParOf" srcId="{BDF3B711-F452-4A33-87CB-CE2F7C679A47}" destId="{A12BE574-E5F0-485F-A1C6-D66BC1A307DC}" srcOrd="0" destOrd="0" presId="urn:microsoft.com/office/officeart/2005/8/layout/cycle2"/>
    <dgm:cxn modelId="{0390B622-FC92-4A1D-B5F7-4AD5ADD1D64F}" type="presParOf" srcId="{BDF3B711-F452-4A33-87CB-CE2F7C679A47}" destId="{68188EF9-42F9-4E44-A05F-7E6CA2792D32}" srcOrd="1" destOrd="0" presId="urn:microsoft.com/office/officeart/2005/8/layout/cycle2"/>
    <dgm:cxn modelId="{5B464502-4103-43F6-9E72-54104F2C2EC4}" type="presParOf" srcId="{68188EF9-42F9-4E44-A05F-7E6CA2792D32}" destId="{A6016B34-633D-4CE8-BE23-1E2EF8528451}" srcOrd="0" destOrd="0" presId="urn:microsoft.com/office/officeart/2005/8/layout/cycle2"/>
    <dgm:cxn modelId="{BBE87544-6438-46F5-B6B6-CB766BBA9C76}" type="presParOf" srcId="{BDF3B711-F452-4A33-87CB-CE2F7C679A47}" destId="{63C379BE-6D1A-432D-B912-738B4BF1F178}" srcOrd="2" destOrd="0" presId="urn:microsoft.com/office/officeart/2005/8/layout/cycle2"/>
    <dgm:cxn modelId="{26A66F7E-B1D9-40B0-97EB-8A6B43B8D8D7}" type="presParOf" srcId="{BDF3B711-F452-4A33-87CB-CE2F7C679A47}" destId="{806AF301-6EF6-4D10-9556-8068C260FE2D}" srcOrd="3" destOrd="0" presId="urn:microsoft.com/office/officeart/2005/8/layout/cycle2"/>
    <dgm:cxn modelId="{5E2B2DF7-3A81-458F-919B-81F9F9FCCF73}" type="presParOf" srcId="{806AF301-6EF6-4D10-9556-8068C260FE2D}" destId="{5B42177C-BA2A-460A-A1BB-1398CF66B27D}" srcOrd="0" destOrd="0" presId="urn:microsoft.com/office/officeart/2005/8/layout/cycle2"/>
    <dgm:cxn modelId="{82D6F2DA-049F-4976-83DD-F897659AABC0}" type="presParOf" srcId="{BDF3B711-F452-4A33-87CB-CE2F7C679A47}" destId="{0837A7A4-306C-461F-989E-E8ECB7EFC5ED}" srcOrd="4" destOrd="0" presId="urn:microsoft.com/office/officeart/2005/8/layout/cycle2"/>
    <dgm:cxn modelId="{5E460536-DB69-44FD-AF17-9BEDB6B6C76F}" type="presParOf" srcId="{BDF3B711-F452-4A33-87CB-CE2F7C679A47}" destId="{B9FE4DB5-C727-48E7-942B-AAC85B48EA43}" srcOrd="5" destOrd="0" presId="urn:microsoft.com/office/officeart/2005/8/layout/cycle2"/>
    <dgm:cxn modelId="{B21D0AE7-F0CA-4B40-BD28-29C27C01DC51}" type="presParOf" srcId="{B9FE4DB5-C727-48E7-942B-AAC85B48EA43}" destId="{222A489D-4702-4AEE-B377-65781A891817}" srcOrd="0" destOrd="0" presId="urn:microsoft.com/office/officeart/2005/8/layout/cycle2"/>
    <dgm:cxn modelId="{16C33481-4437-44C7-A247-98B7A7112ACE}" type="presParOf" srcId="{BDF3B711-F452-4A33-87CB-CE2F7C679A47}" destId="{C06FB839-D775-4136-8F51-391B42BEBAA2}" srcOrd="6" destOrd="0" presId="urn:microsoft.com/office/officeart/2005/8/layout/cycle2"/>
    <dgm:cxn modelId="{949CBB55-EAD9-42BC-8FF8-AEBD5FFECA2B}" type="presParOf" srcId="{BDF3B711-F452-4A33-87CB-CE2F7C679A47}" destId="{AD37B897-9AED-4303-86F5-7AE9E8DA2D76}" srcOrd="7" destOrd="0" presId="urn:microsoft.com/office/officeart/2005/8/layout/cycle2"/>
    <dgm:cxn modelId="{7C2571C3-FCE8-4420-820C-BC6A57CA504A}" type="presParOf" srcId="{AD37B897-9AED-4303-86F5-7AE9E8DA2D76}" destId="{74ABEF25-5EF0-4608-A824-E223E0A60190}" srcOrd="0" destOrd="0" presId="urn:microsoft.com/office/officeart/2005/8/layout/cycle2"/>
    <dgm:cxn modelId="{3EC14FB2-7A11-4784-8ADA-3CF0035A4EB6}" type="presParOf" srcId="{BDF3B711-F452-4A33-87CB-CE2F7C679A47}" destId="{26E643DE-8663-44A8-90B0-CE0733DA7D2B}" srcOrd="8" destOrd="0" presId="urn:microsoft.com/office/officeart/2005/8/layout/cycle2"/>
    <dgm:cxn modelId="{30B1D4EC-C53A-4F34-979E-682A461FC976}" type="presParOf" srcId="{BDF3B711-F452-4A33-87CB-CE2F7C679A47}" destId="{507DBB88-89D6-40AE-B3B0-2B5FA9D47E0F}" srcOrd="9" destOrd="0" presId="urn:microsoft.com/office/officeart/2005/8/layout/cycle2"/>
    <dgm:cxn modelId="{715286BA-234E-492B-B11C-BECD9FAB4364}" type="presParOf" srcId="{507DBB88-89D6-40AE-B3B0-2B5FA9D47E0F}" destId="{C43F3F63-01F2-4EB7-B35C-7601F24EFA89}" srcOrd="0" destOrd="0" presId="urn:microsoft.com/office/officeart/2005/8/layout/cycle2"/>
    <dgm:cxn modelId="{32AF5F3B-B1F9-4157-92D1-A279AF7B9972}" type="presParOf" srcId="{BDF3B711-F452-4A33-87CB-CE2F7C679A47}" destId="{D6B3AD32-CE93-4E2B-BF33-DFE97412256E}" srcOrd="10" destOrd="0" presId="urn:microsoft.com/office/officeart/2005/8/layout/cycle2"/>
    <dgm:cxn modelId="{C75CB204-362A-4E3E-A448-8B2E335ED4A7}" type="presParOf" srcId="{BDF3B711-F452-4A33-87CB-CE2F7C679A47}" destId="{14425548-7920-4E8C-84F1-E9F6BA99D432}" srcOrd="11" destOrd="0" presId="urn:microsoft.com/office/officeart/2005/8/layout/cycle2"/>
    <dgm:cxn modelId="{CD0361ED-EAE0-4801-998E-D698838E0BA9}" type="presParOf" srcId="{14425548-7920-4E8C-84F1-E9F6BA99D432}" destId="{B6CAAC2F-D3A7-4D6C-8A3A-8F93377C03E2}" srcOrd="0" destOrd="0" presId="urn:microsoft.com/office/officeart/2005/8/layout/cycle2"/>
    <dgm:cxn modelId="{091F6CA7-580A-4B50-ADBC-45B3D28BD3DB}" type="presParOf" srcId="{BDF3B711-F452-4A33-87CB-CE2F7C679A47}" destId="{B0DB5459-7E76-4481-A8B2-07A291DA693D}" srcOrd="12" destOrd="0" presId="urn:microsoft.com/office/officeart/2005/8/layout/cycle2"/>
    <dgm:cxn modelId="{F659293F-C013-420C-B2A0-E9CB53C5CEF0}" type="presParOf" srcId="{BDF3B711-F452-4A33-87CB-CE2F7C679A47}" destId="{B3383283-AB6C-4677-B516-19C96E5A3D11}" srcOrd="13" destOrd="0" presId="urn:microsoft.com/office/officeart/2005/8/layout/cycle2"/>
    <dgm:cxn modelId="{834B24C8-6D8C-4362-8E7E-B96D772417B6}" type="presParOf" srcId="{B3383283-AB6C-4677-B516-19C96E5A3D11}" destId="{1835B01F-5D89-4C26-B113-2092FA5ABBAE}" srcOrd="0" destOrd="0" presId="urn:microsoft.com/office/officeart/2005/8/layout/cycle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D5CACD-5E8F-49E5-A665-DA22A4DF4E2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E7D5AFFD-4EA6-4D57-97DA-3523777C1567}">
      <dgm:prSet custT="1"/>
      <dgm:spPr>
        <a:solidFill>
          <a:srgbClr val="0070C0"/>
        </a:solidFill>
      </dgm:spPr>
      <dgm:t>
        <a:bodyPr/>
        <a:lstStyle/>
        <a:p>
          <a:r>
            <a:rPr lang="sr-Cyrl-RS" sz="3200" i="0" dirty="0" smtClean="0"/>
            <a:t>Укупни расходи и издаци  за 2018. годину</a:t>
          </a:r>
        </a:p>
        <a:p>
          <a:r>
            <a:rPr lang="sr-Cyrl-RS" sz="4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514.868.450</a:t>
          </a:r>
          <a:endParaRPr lang="x-none" sz="4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B5D0D6-718D-46E8-87FE-5963D0A47F0A}" type="parTrans" cxnId="{A43050C3-4D53-4533-933D-EB5D7CA6BDAB}">
      <dgm:prSet/>
      <dgm:spPr/>
      <dgm:t>
        <a:bodyPr/>
        <a:lstStyle/>
        <a:p>
          <a:endParaRPr lang="x-none"/>
        </a:p>
      </dgm:t>
    </dgm:pt>
    <dgm:pt modelId="{C5EF95C0-DBCB-4721-BF66-7142F6D840AD}" type="sibTrans" cxnId="{A43050C3-4D53-4533-933D-EB5D7CA6BDAB}">
      <dgm:prSet/>
      <dgm:spPr/>
      <dgm:t>
        <a:bodyPr/>
        <a:lstStyle/>
        <a:p>
          <a:endParaRPr lang="x-none"/>
        </a:p>
      </dgm:t>
    </dgm:pt>
    <dgm:pt modelId="{BDF3B711-F452-4A33-87CB-CE2F7C679A47}" type="pres">
      <dgm:prSet presAssocID="{8BD5CACD-5E8F-49E5-A665-DA22A4DF4E2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x-none"/>
        </a:p>
      </dgm:t>
    </dgm:pt>
    <dgm:pt modelId="{B0DB5459-7E76-4481-A8B2-07A291DA693D}" type="pres">
      <dgm:prSet presAssocID="{E7D5AFFD-4EA6-4D57-97DA-3523777C1567}" presName="node" presStyleLbl="node1" presStyleIdx="0" presStyleCnt="1" custScaleX="118625" custScaleY="116138" custRadScaleRad="99687" custRadScaleInc="3">
        <dgm:presLayoutVars>
          <dgm:bulletEnabled val="1"/>
        </dgm:presLayoutVars>
      </dgm:prSet>
      <dgm:spPr/>
      <dgm:t>
        <a:bodyPr/>
        <a:lstStyle/>
        <a:p>
          <a:endParaRPr lang="x-none"/>
        </a:p>
      </dgm:t>
    </dgm:pt>
  </dgm:ptLst>
  <dgm:cxnLst>
    <dgm:cxn modelId="{98B015DC-FD77-498B-A354-D927764BD938}" type="presOf" srcId="{8BD5CACD-5E8F-49E5-A665-DA22A4DF4E23}" destId="{BDF3B711-F452-4A33-87CB-CE2F7C679A47}" srcOrd="0" destOrd="0" presId="urn:microsoft.com/office/officeart/2005/8/layout/cycle2"/>
    <dgm:cxn modelId="{209824D2-E589-4ACF-848B-C57BF07EEF8D}" type="presOf" srcId="{E7D5AFFD-4EA6-4D57-97DA-3523777C1567}" destId="{B0DB5459-7E76-4481-A8B2-07A291DA693D}" srcOrd="0" destOrd="0" presId="urn:microsoft.com/office/officeart/2005/8/layout/cycle2"/>
    <dgm:cxn modelId="{A43050C3-4D53-4533-933D-EB5D7CA6BDAB}" srcId="{8BD5CACD-5E8F-49E5-A665-DA22A4DF4E23}" destId="{E7D5AFFD-4EA6-4D57-97DA-3523777C1567}" srcOrd="0" destOrd="0" parTransId="{F1B5D0D6-718D-46E8-87FE-5963D0A47F0A}" sibTransId="{C5EF95C0-DBCB-4721-BF66-7142F6D840AD}"/>
    <dgm:cxn modelId="{2B52B370-70AC-4FFD-9D0E-26F9319A5279}" type="presParOf" srcId="{BDF3B711-F452-4A33-87CB-CE2F7C679A47}" destId="{B0DB5459-7E76-4481-A8B2-07A291DA693D}" srcOrd="0" destOrd="0" presId="urn:microsoft.com/office/officeart/2005/8/layout/cycle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5B86FD-6EB7-41ED-AA29-DDE88BA644CA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06C4C2-F79E-4DBE-9DCF-645034766121}">
      <dgm:prSet phldrT="[Text]" custT="1"/>
      <dgm:spPr/>
      <dgm:t>
        <a:bodyPr/>
        <a:lstStyle/>
        <a:p>
          <a:pPr algn="l"/>
          <a:endParaRPr lang="en-US" sz="1200" dirty="0"/>
        </a:p>
      </dgm:t>
    </dgm:pt>
    <dgm:pt modelId="{649783DD-2770-49BA-90C4-F377077919CB}" type="parTrans" cxnId="{DC04FDAE-5324-4335-84DF-730AE212924C}">
      <dgm:prSet/>
      <dgm:spPr/>
      <dgm:t>
        <a:bodyPr/>
        <a:lstStyle/>
        <a:p>
          <a:pPr algn="l"/>
          <a:endParaRPr lang="en-US"/>
        </a:p>
      </dgm:t>
    </dgm:pt>
    <dgm:pt modelId="{4078A55D-C922-479E-B486-1D2D50A0E23C}" type="sibTrans" cxnId="{DC04FDAE-5324-4335-84DF-730AE212924C}">
      <dgm:prSet/>
      <dgm:spPr/>
      <dgm:t>
        <a:bodyPr/>
        <a:lstStyle/>
        <a:p>
          <a:pPr algn="l"/>
          <a:endParaRPr lang="en-US"/>
        </a:p>
      </dgm:t>
    </dgm:pt>
    <dgm:pt modelId="{F9A13CD7-8CE0-4D11-B161-C6FFCF54CF70}">
      <dgm:prSet phldrT="[Text]" phldr="1" custT="1"/>
      <dgm:spPr/>
      <dgm:t>
        <a:bodyPr/>
        <a:lstStyle/>
        <a:p>
          <a:pPr algn="l"/>
          <a:endParaRPr lang="en-US" sz="100" baseline="0" dirty="0"/>
        </a:p>
      </dgm:t>
    </dgm:pt>
    <dgm:pt modelId="{BA8B5CF9-EC28-4705-B6E4-4B1CB3B14EA4}" type="sibTrans" cxnId="{21B4300D-2D39-4265-AE6B-565F0B94B110}">
      <dgm:prSet/>
      <dgm:spPr/>
      <dgm:t>
        <a:bodyPr/>
        <a:lstStyle/>
        <a:p>
          <a:pPr algn="l"/>
          <a:endParaRPr lang="en-US"/>
        </a:p>
      </dgm:t>
    </dgm:pt>
    <dgm:pt modelId="{DE16530E-DECB-45C8-A0B5-9BD6A457BC38}" type="parTrans" cxnId="{21B4300D-2D39-4265-AE6B-565F0B94B110}">
      <dgm:prSet/>
      <dgm:spPr/>
      <dgm:t>
        <a:bodyPr/>
        <a:lstStyle/>
        <a:p>
          <a:pPr algn="l"/>
          <a:endParaRPr lang="en-US"/>
        </a:p>
      </dgm:t>
    </dgm:pt>
    <dgm:pt modelId="{DCB7268E-7A5D-4939-AE1D-222CE9A62AB0}" type="pres">
      <dgm:prSet presAssocID="{555B86FD-6EB7-41ED-AA29-DDE88BA644CA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x-none"/>
        </a:p>
      </dgm:t>
    </dgm:pt>
    <dgm:pt modelId="{77D2AE01-7188-4DD3-BDDC-400600831677}" type="pres">
      <dgm:prSet presAssocID="{4706C4C2-F79E-4DBE-9DCF-645034766121}" presName="upArrow" presStyleLbl="node1" presStyleIdx="0" presStyleCnt="2" custScaleX="41938" custScaleY="199721" custLinFactNeighborX="-16101" custLinFactNeighborY="45134"/>
      <dgm:spPr/>
    </dgm:pt>
    <dgm:pt modelId="{397CD8DC-94A9-42C5-8A6E-5254AA6E9241}" type="pres">
      <dgm:prSet presAssocID="{4706C4C2-F79E-4DBE-9DCF-645034766121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x-none"/>
        </a:p>
      </dgm:t>
    </dgm:pt>
    <dgm:pt modelId="{EF054F13-29B1-4423-B80E-477E011624E7}" type="pres">
      <dgm:prSet presAssocID="{F9A13CD7-8CE0-4D11-B161-C6FFCF54CF70}" presName="downArrow" presStyleLbl="node1" presStyleIdx="1" presStyleCnt="2" custFlipHor="0" custScaleX="41567" custScaleY="201331" custLinFactX="17721" custLinFactNeighborX="100000" custLinFactNeighborY="-57265"/>
      <dgm:spPr>
        <a:solidFill>
          <a:schemeClr val="accent2"/>
        </a:solidFill>
      </dgm:spPr>
    </dgm:pt>
    <dgm:pt modelId="{716F1041-5D54-428C-B4C9-1807B4AFE7B3}" type="pres">
      <dgm:prSet presAssocID="{F9A13CD7-8CE0-4D11-B161-C6FFCF54CF70}" presName="downArrowText" presStyleLbl="revTx" presStyleIdx="1" presStyleCnt="2" custScaleX="41731" custScaleY="14109" custLinFactNeighborX="14875" custLinFactNeighborY="2174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04FDAE-5324-4335-84DF-730AE212924C}" srcId="{555B86FD-6EB7-41ED-AA29-DDE88BA644CA}" destId="{4706C4C2-F79E-4DBE-9DCF-645034766121}" srcOrd="0" destOrd="0" parTransId="{649783DD-2770-49BA-90C4-F377077919CB}" sibTransId="{4078A55D-C922-479E-B486-1D2D50A0E23C}"/>
    <dgm:cxn modelId="{17409653-CA78-4308-9417-2D4B0DAE8859}" type="presOf" srcId="{F9A13CD7-8CE0-4D11-B161-C6FFCF54CF70}" destId="{716F1041-5D54-428C-B4C9-1807B4AFE7B3}" srcOrd="0" destOrd="0" presId="urn:microsoft.com/office/officeart/2005/8/layout/arrow4"/>
    <dgm:cxn modelId="{21B4300D-2D39-4265-AE6B-565F0B94B110}" srcId="{555B86FD-6EB7-41ED-AA29-DDE88BA644CA}" destId="{F9A13CD7-8CE0-4D11-B161-C6FFCF54CF70}" srcOrd="1" destOrd="0" parTransId="{DE16530E-DECB-45C8-A0B5-9BD6A457BC38}" sibTransId="{BA8B5CF9-EC28-4705-B6E4-4B1CB3B14EA4}"/>
    <dgm:cxn modelId="{0E8180BB-5D09-43A3-BF75-3134A5C8017E}" type="presOf" srcId="{555B86FD-6EB7-41ED-AA29-DDE88BA644CA}" destId="{DCB7268E-7A5D-4939-AE1D-222CE9A62AB0}" srcOrd="0" destOrd="0" presId="urn:microsoft.com/office/officeart/2005/8/layout/arrow4"/>
    <dgm:cxn modelId="{B16D26B3-D12E-4AB5-85D7-9B8954CFBE87}" type="presOf" srcId="{4706C4C2-F79E-4DBE-9DCF-645034766121}" destId="{397CD8DC-94A9-42C5-8A6E-5254AA6E9241}" srcOrd="0" destOrd="0" presId="urn:microsoft.com/office/officeart/2005/8/layout/arrow4"/>
    <dgm:cxn modelId="{C0015B1D-D2E2-49AF-8474-E3617D2B1A87}" type="presParOf" srcId="{DCB7268E-7A5D-4939-AE1D-222CE9A62AB0}" destId="{77D2AE01-7188-4DD3-BDDC-400600831677}" srcOrd="0" destOrd="0" presId="urn:microsoft.com/office/officeart/2005/8/layout/arrow4"/>
    <dgm:cxn modelId="{71808DAC-329B-4D12-9099-980F9A9BCF2F}" type="presParOf" srcId="{DCB7268E-7A5D-4939-AE1D-222CE9A62AB0}" destId="{397CD8DC-94A9-42C5-8A6E-5254AA6E9241}" srcOrd="1" destOrd="0" presId="urn:microsoft.com/office/officeart/2005/8/layout/arrow4"/>
    <dgm:cxn modelId="{995BE23C-BF82-4896-8B19-16815BFCA149}" type="presParOf" srcId="{DCB7268E-7A5D-4939-AE1D-222CE9A62AB0}" destId="{EF054F13-29B1-4423-B80E-477E011624E7}" srcOrd="2" destOrd="0" presId="urn:microsoft.com/office/officeart/2005/8/layout/arrow4"/>
    <dgm:cxn modelId="{FA9B2093-F4B2-43AE-ABEB-372C523E5707}" type="presParOf" srcId="{DCB7268E-7A5D-4939-AE1D-222CE9A62AB0}" destId="{716F1041-5D54-428C-B4C9-1807B4AFE7B3}" srcOrd="3" destOrd="0" presId="urn:microsoft.com/office/officeart/2005/8/layout/arrow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61352-ECF4-418F-B26A-97C170AEE0D1}">
      <dsp:nvSpPr>
        <dsp:cNvPr id="0" name=""/>
        <dsp:cNvSpPr/>
      </dsp:nvSpPr>
      <dsp:spPr>
        <a:xfrm>
          <a:off x="1017134" y="1338228"/>
          <a:ext cx="2578298" cy="2578298"/>
        </a:xfrm>
        <a:prstGeom prst="ellipse">
          <a:avLst/>
        </a:prstGeom>
        <a:solidFill>
          <a:schemeClr val="accent2">
            <a:lumMod val="5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Учесници у  изради буџета</a:t>
          </a:r>
          <a:endParaRPr lang="sr-Latn-RS" sz="24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4717" y="1715811"/>
        <a:ext cx="1823132" cy="1823132"/>
      </dsp:txXfrm>
    </dsp:sp>
    <dsp:sp modelId="{D9CCDDA4-21CA-4D58-94DB-D1DD944B7E1E}">
      <dsp:nvSpPr>
        <dsp:cNvPr id="0" name=""/>
        <dsp:cNvSpPr/>
      </dsp:nvSpPr>
      <dsp:spPr>
        <a:xfrm>
          <a:off x="1479062" y="303738"/>
          <a:ext cx="1654442" cy="1289149"/>
        </a:xfrm>
        <a:prstGeom prst="ellipse">
          <a:avLst/>
        </a:prstGeom>
        <a:solidFill>
          <a:srgbClr val="92D05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b="0" i="1" kern="1200" dirty="0" smtClean="0"/>
            <a:t>Градска власт и стручне службе</a:t>
          </a:r>
          <a:endParaRPr lang="sr-Latn-RS" sz="1800" b="0" i="1" kern="1200" dirty="0"/>
        </a:p>
      </dsp:txBody>
      <dsp:txXfrm>
        <a:off x="1721349" y="492530"/>
        <a:ext cx="1169868" cy="911565"/>
      </dsp:txXfrm>
    </dsp:sp>
    <dsp:sp modelId="{4D790F65-20ED-44FA-995A-2598A481D843}">
      <dsp:nvSpPr>
        <dsp:cNvPr id="0" name=""/>
        <dsp:cNvSpPr/>
      </dsp:nvSpPr>
      <dsp:spPr>
        <a:xfrm>
          <a:off x="3176188" y="1863853"/>
          <a:ext cx="1618320" cy="1527048"/>
        </a:xfrm>
        <a:prstGeom prst="ellipse">
          <a:avLst/>
        </a:prstGeom>
        <a:solidFill>
          <a:srgbClr val="FF00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i="1" kern="1200" dirty="0" smtClean="0"/>
            <a:t>Месне заједнице</a:t>
          </a:r>
          <a:endParaRPr lang="sr-Latn-RS" sz="1800" i="1" kern="1200" dirty="0"/>
        </a:p>
      </dsp:txBody>
      <dsp:txXfrm>
        <a:off x="3413185" y="2087484"/>
        <a:ext cx="1144326" cy="1079786"/>
      </dsp:txXfrm>
    </dsp:sp>
    <dsp:sp modelId="{DA0252CE-9E0F-46F6-9868-62F4E0F1605B}">
      <dsp:nvSpPr>
        <dsp:cNvPr id="0" name=""/>
        <dsp:cNvSpPr/>
      </dsp:nvSpPr>
      <dsp:spPr>
        <a:xfrm>
          <a:off x="1543539" y="3582624"/>
          <a:ext cx="1525488" cy="1447637"/>
        </a:xfrm>
        <a:prstGeom prst="ellipse">
          <a:avLst/>
        </a:prstGeom>
        <a:solidFill>
          <a:schemeClr val="accent4">
            <a:lumMod val="20000"/>
            <a:lumOff val="8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i="1" kern="1200" dirty="0" smtClean="0"/>
            <a:t>Буџетски корисници</a:t>
          </a:r>
          <a:endParaRPr lang="sr-Latn-RS" sz="1800" i="1" kern="1200" dirty="0"/>
        </a:p>
      </dsp:txBody>
      <dsp:txXfrm>
        <a:off x="1766942" y="3794626"/>
        <a:ext cx="1078682" cy="1023633"/>
      </dsp:txXfrm>
    </dsp:sp>
    <dsp:sp modelId="{0F5EAFF6-615D-4C6D-A47B-E18DF126E921}">
      <dsp:nvSpPr>
        <dsp:cNvPr id="0" name=""/>
        <dsp:cNvSpPr/>
      </dsp:nvSpPr>
      <dsp:spPr>
        <a:xfrm>
          <a:off x="-67992" y="1924920"/>
          <a:ext cx="1547056" cy="1289149"/>
        </a:xfrm>
        <a:prstGeom prst="ellipse">
          <a:avLst/>
        </a:prstGeom>
        <a:solidFill>
          <a:srgbClr val="FFFF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b="0" i="1" kern="1200" dirty="0" smtClean="0"/>
            <a:t>Грађани и њихова удружења</a:t>
          </a:r>
          <a:endParaRPr lang="sr-Latn-RS" sz="1600" b="0" i="1" kern="1200" dirty="0"/>
        </a:p>
      </dsp:txBody>
      <dsp:txXfrm>
        <a:off x="158569" y="2113712"/>
        <a:ext cx="1093934" cy="911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BE574-E5F0-485F-A1C6-D66BC1A307DC}">
      <dsp:nvSpPr>
        <dsp:cNvPr id="0" name=""/>
        <dsp:cNvSpPr/>
      </dsp:nvSpPr>
      <dsp:spPr>
        <a:xfrm>
          <a:off x="2305756" y="2307"/>
          <a:ext cx="1332086" cy="1332086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i="1" kern="1200" dirty="0" smtClean="0"/>
            <a:t>Порези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200" b="1" i="1" kern="1200" dirty="0" smtClean="0"/>
            <a:t>1.335.150.000</a:t>
          </a:r>
          <a:endParaRPr lang="sr-Latn-RS" sz="1200" b="1" kern="1200" dirty="0"/>
        </a:p>
      </dsp:txBody>
      <dsp:txXfrm>
        <a:off x="2500835" y="197386"/>
        <a:ext cx="941928" cy="941928"/>
      </dsp:txXfrm>
    </dsp:sp>
    <dsp:sp modelId="{68188EF9-42F9-4E44-A05F-7E6CA2792D32}">
      <dsp:nvSpPr>
        <dsp:cNvPr id="0" name=""/>
        <dsp:cNvSpPr/>
      </dsp:nvSpPr>
      <dsp:spPr>
        <a:xfrm rot="1488511">
          <a:off x="3684576" y="848670"/>
          <a:ext cx="327235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>
        <a:off x="3689106" y="917991"/>
        <a:ext cx="229065" cy="269747"/>
      </dsp:txXfrm>
    </dsp:sp>
    <dsp:sp modelId="{63C379BE-6D1A-432D-B912-738B4BF1F178}">
      <dsp:nvSpPr>
        <dsp:cNvPr id="0" name=""/>
        <dsp:cNvSpPr/>
      </dsp:nvSpPr>
      <dsp:spPr>
        <a:xfrm>
          <a:off x="4075358" y="820297"/>
          <a:ext cx="1332086" cy="133208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Дон</a:t>
          </a:r>
          <a:r>
            <a:rPr lang="ru-RU" sz="1400" i="1" kern="1200" dirty="0" smtClean="0"/>
            <a:t>ације и трансфер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/>
            <a:t>772.293.000</a:t>
          </a:r>
          <a:endParaRPr lang="sr-Latn-RS" sz="1400" b="1" kern="1200" dirty="0"/>
        </a:p>
      </dsp:txBody>
      <dsp:txXfrm>
        <a:off x="4270437" y="1015376"/>
        <a:ext cx="941928" cy="941928"/>
      </dsp:txXfrm>
    </dsp:sp>
    <dsp:sp modelId="{806AF301-6EF6-4D10-9556-8068C260FE2D}">
      <dsp:nvSpPr>
        <dsp:cNvPr id="0" name=""/>
        <dsp:cNvSpPr/>
      </dsp:nvSpPr>
      <dsp:spPr>
        <a:xfrm rot="4596125">
          <a:off x="4785614" y="2249878"/>
          <a:ext cx="382403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>
        <a:off x="4829683" y="2283995"/>
        <a:ext cx="267682" cy="269747"/>
      </dsp:txXfrm>
    </dsp:sp>
    <dsp:sp modelId="{0837A7A4-306C-461F-989E-E8ECB7EFC5ED}">
      <dsp:nvSpPr>
        <dsp:cNvPr id="0" name=""/>
        <dsp:cNvSpPr/>
      </dsp:nvSpPr>
      <dsp:spPr>
        <a:xfrm>
          <a:off x="4551203" y="2818008"/>
          <a:ext cx="1332086" cy="1332086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i="1" kern="1200" dirty="0" smtClean="0"/>
            <a:t>Други приходи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b="1" i="1" kern="1200" dirty="0" smtClean="0"/>
            <a:t>387.300.000</a:t>
          </a:r>
          <a:endParaRPr lang="sr-Latn-RS" sz="1400" b="1" kern="1200" dirty="0"/>
        </a:p>
      </dsp:txBody>
      <dsp:txXfrm>
        <a:off x="4746282" y="3013087"/>
        <a:ext cx="941928" cy="941928"/>
      </dsp:txXfrm>
    </dsp:sp>
    <dsp:sp modelId="{B9FE4DB5-C727-48E7-942B-AAC85B48EA43}">
      <dsp:nvSpPr>
        <dsp:cNvPr id="0" name=""/>
        <dsp:cNvSpPr/>
      </dsp:nvSpPr>
      <dsp:spPr>
        <a:xfrm rot="7714286">
          <a:off x="4423780" y="4032743"/>
          <a:ext cx="353271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 rot="10800000">
        <a:off x="4509810" y="4081229"/>
        <a:ext cx="247290" cy="269747"/>
      </dsp:txXfrm>
    </dsp:sp>
    <dsp:sp modelId="{C06FB839-D775-4136-8F51-391B42BEBAA2}">
      <dsp:nvSpPr>
        <dsp:cNvPr id="0" name=""/>
        <dsp:cNvSpPr/>
      </dsp:nvSpPr>
      <dsp:spPr>
        <a:xfrm>
          <a:off x="3305074" y="4380604"/>
          <a:ext cx="1332086" cy="1332086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i="1" kern="1200" dirty="0" smtClean="0"/>
            <a:t>Прим</a:t>
          </a:r>
          <a:r>
            <a:rPr lang="ru-RU" sz="1400" i="1" kern="1200" dirty="0" smtClean="0"/>
            <a:t>ања од продаје нефин. имовине</a:t>
          </a:r>
          <a:r>
            <a:rPr lang="en-CA" sz="1400" i="1" kern="1200" dirty="0" smtClean="0"/>
            <a:t> </a:t>
          </a:r>
          <a:r>
            <a:rPr lang="ru-RU" sz="1400" i="1" kern="1200" dirty="0" smtClean="0"/>
            <a:t>91.000.000</a:t>
          </a:r>
        </a:p>
      </dsp:txBody>
      <dsp:txXfrm>
        <a:off x="3500153" y="4575683"/>
        <a:ext cx="941928" cy="941928"/>
      </dsp:txXfrm>
    </dsp:sp>
    <dsp:sp modelId="{AD37B897-9AED-4303-86F5-7AE9E8DA2D76}">
      <dsp:nvSpPr>
        <dsp:cNvPr id="0" name=""/>
        <dsp:cNvSpPr/>
      </dsp:nvSpPr>
      <dsp:spPr>
        <a:xfrm rot="10800000">
          <a:off x="2805162" y="4821858"/>
          <a:ext cx="353271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 rot="10800000">
        <a:off x="2911143" y="4911774"/>
        <a:ext cx="247290" cy="269747"/>
      </dsp:txXfrm>
    </dsp:sp>
    <dsp:sp modelId="{26E643DE-8663-44A8-90B0-CE0733DA7D2B}">
      <dsp:nvSpPr>
        <dsp:cNvPr id="0" name=""/>
        <dsp:cNvSpPr/>
      </dsp:nvSpPr>
      <dsp:spPr>
        <a:xfrm>
          <a:off x="1306439" y="4380604"/>
          <a:ext cx="1332086" cy="1332086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i="1" kern="1200" dirty="0" smtClean="0"/>
            <a:t>Приходи од з</a:t>
          </a:r>
          <a:r>
            <a:rPr lang="ru-RU" sz="1400" i="1" kern="1200" dirty="0" smtClean="0"/>
            <a:t>адуж.</a:t>
          </a:r>
          <a:r>
            <a:rPr lang="en-CA" sz="1400" i="1" kern="1200" dirty="0" smtClean="0"/>
            <a:t> </a:t>
          </a:r>
          <a:r>
            <a:rPr lang="sr-Cyrl-RS" sz="1400" i="1" kern="1200" dirty="0" smtClean="0"/>
            <a:t>и прод фин.</a:t>
          </a:r>
          <a:r>
            <a:rPr lang="en-CA" sz="1400" i="1" kern="1200" dirty="0" smtClean="0"/>
            <a:t> </a:t>
          </a:r>
          <a:r>
            <a:rPr lang="sr-Cyrl-RS" sz="1400" i="1" kern="1200" dirty="0" smtClean="0"/>
            <a:t>и</a:t>
          </a:r>
          <a:r>
            <a:rPr lang="ru-RU" sz="1400" i="1" kern="1200" dirty="0" smtClean="0"/>
            <a:t>мовине</a:t>
          </a:r>
          <a:r>
            <a:rPr lang="en-CA" sz="1400" i="1" kern="1200" dirty="0" smtClean="0"/>
            <a:t> </a:t>
          </a:r>
          <a:r>
            <a:rPr lang="ru-RU" sz="1400" i="1" kern="1200" dirty="0" smtClean="0"/>
            <a:t>291.100.000</a:t>
          </a:r>
        </a:p>
      </dsp:txBody>
      <dsp:txXfrm>
        <a:off x="1501518" y="4575683"/>
        <a:ext cx="941928" cy="941928"/>
      </dsp:txXfrm>
    </dsp:sp>
    <dsp:sp modelId="{507DBB88-89D6-40AE-B3B0-2B5FA9D47E0F}">
      <dsp:nvSpPr>
        <dsp:cNvPr id="0" name=""/>
        <dsp:cNvSpPr/>
      </dsp:nvSpPr>
      <dsp:spPr>
        <a:xfrm rot="13885714">
          <a:off x="1179016" y="4048377"/>
          <a:ext cx="353271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 rot="10800000">
        <a:off x="1265046" y="4179723"/>
        <a:ext cx="247290" cy="269747"/>
      </dsp:txXfrm>
    </dsp:sp>
    <dsp:sp modelId="{D6B3AD32-CE93-4E2B-BF33-DFE97412256E}">
      <dsp:nvSpPr>
        <dsp:cNvPr id="0" name=""/>
        <dsp:cNvSpPr/>
      </dsp:nvSpPr>
      <dsp:spPr>
        <a:xfrm>
          <a:off x="60310" y="2818008"/>
          <a:ext cx="1332086" cy="1332086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Пренет</a:t>
          </a:r>
          <a:r>
            <a:rPr lang="ru-RU" sz="1400" i="1" kern="1200" dirty="0" smtClean="0"/>
            <a:t>а средства из ранијих година</a:t>
          </a:r>
          <a:r>
            <a:rPr lang="en-CA" sz="1400" i="1" kern="1200" dirty="0" smtClean="0"/>
            <a:t> </a:t>
          </a:r>
          <a:r>
            <a:rPr lang="ru-RU" sz="1400" b="1" i="1" kern="1200" dirty="0" smtClean="0"/>
            <a:t>100.000.000</a:t>
          </a:r>
        </a:p>
      </dsp:txBody>
      <dsp:txXfrm>
        <a:off x="255389" y="3013087"/>
        <a:ext cx="941928" cy="941928"/>
      </dsp:txXfrm>
    </dsp:sp>
    <dsp:sp modelId="{14425548-7920-4E8C-84F1-E9F6BA99D432}">
      <dsp:nvSpPr>
        <dsp:cNvPr id="0" name=""/>
        <dsp:cNvSpPr/>
      </dsp:nvSpPr>
      <dsp:spPr>
        <a:xfrm rot="16971429">
          <a:off x="769862" y="2294747"/>
          <a:ext cx="353271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>
        <a:off x="811061" y="2436325"/>
        <a:ext cx="247290" cy="269747"/>
      </dsp:txXfrm>
    </dsp:sp>
    <dsp:sp modelId="{B0DB5459-7E76-4481-A8B2-07A291DA693D}">
      <dsp:nvSpPr>
        <dsp:cNvPr id="0" name=""/>
        <dsp:cNvSpPr/>
      </dsp:nvSpPr>
      <dsp:spPr>
        <a:xfrm>
          <a:off x="505048" y="869483"/>
          <a:ext cx="1332086" cy="1332086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i="1" kern="1200" dirty="0" smtClean="0"/>
            <a:t>Приходи и прим.</a:t>
          </a:r>
          <a:r>
            <a:rPr lang="ru-RU" sz="1400" i="1" kern="1200" dirty="0" smtClean="0"/>
            <a:t> инд. буџ. кор. из ост извора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/>
            <a:t>67.459.000</a:t>
          </a:r>
          <a:endParaRPr lang="sr-Latn-RS" sz="1400" b="1" i="1" kern="1200" dirty="0"/>
        </a:p>
      </dsp:txBody>
      <dsp:txXfrm>
        <a:off x="700127" y="1064562"/>
        <a:ext cx="941928" cy="941928"/>
      </dsp:txXfrm>
    </dsp:sp>
    <dsp:sp modelId="{B3383283-AB6C-4677-B516-19C96E5A3D11}">
      <dsp:nvSpPr>
        <dsp:cNvPr id="0" name=""/>
        <dsp:cNvSpPr/>
      </dsp:nvSpPr>
      <dsp:spPr>
        <a:xfrm rot="20057143">
          <a:off x="1885802" y="881487"/>
          <a:ext cx="353271" cy="44957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RS" sz="1800" kern="1200"/>
        </a:p>
      </dsp:txBody>
      <dsp:txXfrm>
        <a:off x="1891050" y="994395"/>
        <a:ext cx="247290" cy="2697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2AE01-7188-4DD3-BDDC-400600831677}">
      <dsp:nvSpPr>
        <dsp:cNvPr id="0" name=""/>
        <dsp:cNvSpPr/>
      </dsp:nvSpPr>
      <dsp:spPr>
        <a:xfrm>
          <a:off x="0" y="-186442"/>
          <a:ext cx="4452539" cy="5333991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7CD8DC-94A9-42C5-8A6E-5254AA6E9241}">
      <dsp:nvSpPr>
        <dsp:cNvPr id="0" name=""/>
        <dsp:cNvSpPr/>
      </dsp:nvSpPr>
      <dsp:spPr>
        <a:xfrm>
          <a:off x="3737036" y="44818"/>
          <a:ext cx="4779264" cy="2560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0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3737036" y="44818"/>
        <a:ext cx="4779264" cy="2560320"/>
      </dsp:txXfrm>
    </dsp:sp>
    <dsp:sp modelId="{EF054F13-29B1-4423-B80E-477E011624E7}">
      <dsp:nvSpPr>
        <dsp:cNvPr id="0" name=""/>
        <dsp:cNvSpPr/>
      </dsp:nvSpPr>
      <dsp:spPr>
        <a:xfrm>
          <a:off x="4297930" y="0"/>
          <a:ext cx="4236469" cy="5154717"/>
        </a:xfrm>
        <a:prstGeom prst="downArrow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F1041-5D54-428C-B4C9-1807B4AFE7B3}">
      <dsp:nvSpPr>
        <dsp:cNvPr id="0" name=""/>
        <dsp:cNvSpPr/>
      </dsp:nvSpPr>
      <dsp:spPr>
        <a:xfrm>
          <a:off x="5974356" y="3918040"/>
          <a:ext cx="1994434" cy="361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0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5974356" y="3918040"/>
        <a:ext cx="1994434" cy="361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0.31667</cdr:x>
      <cdr:y>0.17808</cdr:y>
    </cdr:from>
    <cdr:to>
      <cdr:x>0.35833</cdr:x>
      <cdr:y>0.20548</cdr:y>
    </cdr:to>
    <cdr:sp macro="" textlink="">
      <cdr:nvSpPr>
        <cdr:cNvPr id="3" name="Straight Connector 2"/>
        <cdr:cNvSpPr/>
      </cdr:nvSpPr>
      <cdr:spPr>
        <a:xfrm xmlns:a="http://schemas.openxmlformats.org/drawingml/2006/main">
          <a:off x="2895600" y="990600"/>
          <a:ext cx="381000" cy="15240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0.39167</cdr:x>
      <cdr:y>0.08219</cdr:y>
    </cdr:from>
    <cdr:to>
      <cdr:x>0.41667</cdr:x>
      <cdr:y>0.13699</cdr:y>
    </cdr:to>
    <cdr:sp macro="" textlink="">
      <cdr:nvSpPr>
        <cdr:cNvPr id="4" name="Straight Connector 3"/>
        <cdr:cNvSpPr/>
      </cdr:nvSpPr>
      <cdr:spPr>
        <a:xfrm xmlns:a="http://schemas.openxmlformats.org/drawingml/2006/main">
          <a:off x="3581400" y="457200"/>
          <a:ext cx="228600" cy="30483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" lastClr="FFFFFF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Book Antiqu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Book Antiqu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Book Antiqu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Book Antiqu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Book Antiqu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Book Antiqu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Book Antiqu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Book Antiqu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Book Antiqua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0.49167</cdr:x>
      <cdr:y>0.05479</cdr:y>
    </cdr:from>
    <cdr:to>
      <cdr:x>0.55</cdr:x>
      <cdr:y>0.0959</cdr:y>
    </cdr:to>
    <cdr:sp macro="" textlink="">
      <cdr:nvSpPr>
        <cdr:cNvPr id="5" name="Straight Connector 4"/>
        <cdr:cNvSpPr/>
      </cdr:nvSpPr>
      <cdr:spPr>
        <a:xfrm xmlns:a="http://schemas.openxmlformats.org/drawingml/2006/main" flipH="1">
          <a:off x="4495800" y="304800"/>
          <a:ext cx="533400" cy="22863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" lastClr="FFFFFF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Book Antiqu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Book Antiqu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Book Antiqu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Book Antiqu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Book Antiqu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Book Antiqu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Book Antiqu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Book Antiqu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Book Antiqua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1F0BD-DAC9-413C-8AF4-18E4564B1AF2}" type="datetimeFigureOut">
              <a:rPr lang="x-none" smtClean="0"/>
              <a:pPr/>
              <a:t>13.12.2017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A39C7-8CB0-4954-8A30-F3E49DFB3BD1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123285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A39C7-8CB0-4954-8A30-F3E49DFB3BD1}" type="slidenum">
              <a:rPr lang="x-none" smtClean="0"/>
              <a:pPr/>
              <a:t>2</a:t>
            </a:fld>
            <a:endParaRPr lang="x-none"/>
          </a:p>
        </p:txBody>
      </p:sp>
    </p:spTree>
    <p:extLst>
      <p:ext uri="{BB962C8B-B14F-4D97-AF65-F5344CB8AC3E}">
        <p14:creationId xmlns="" xmlns:p14="http://schemas.microsoft.com/office/powerpoint/2010/main" val="3521674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0A39C7-8CB0-4954-8A30-F3E49DFB3BD1}" type="slidenum">
              <a:rPr lang="x-none" smtClean="0"/>
              <a:pPr/>
              <a:t>10</a:t>
            </a:fld>
            <a:endParaRPr 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microsoft.com/office/2007/relationships/diagramDrawing" Target="../diagrams/drawin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43200" y="1600200"/>
            <a:ext cx="61722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CS" sz="36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sr-Cyrl-CS" sz="3600" b="1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ОПШТИНА БОЈНИК</a:t>
            </a:r>
            <a:endParaRPr lang="en-US" sz="3600" b="1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1400" y="2967335"/>
            <a:ext cx="5562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sr-Cyrl-CS" sz="40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ВОДИЧ КРОЗ БУЏЕТ</a:t>
            </a:r>
          </a:p>
          <a:p>
            <a:r>
              <a:rPr lang="sr-Cyrl-CS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sr-Cyrl-CS" sz="400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2018. годину</a:t>
            </a:r>
            <a:endParaRPr lang="en-US" sz="400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Picture 6" descr="grb_big_jp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600200"/>
            <a:ext cx="2619048" cy="2619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sr-Cyrl-CS" sz="360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sr-Cyrl-CS" sz="3600" dirty="0" smtClean="0">
                <a:solidFill>
                  <a:schemeClr val="tx1"/>
                </a:solidFill>
                <a:latin typeface="+mn-lt"/>
              </a:rPr>
              <a:t>Шта се променило у односу на </a:t>
            </a:r>
            <a:r>
              <a:rPr lang="sr-Cyrl-CS" sz="3600" dirty="0" smtClean="0">
                <a:solidFill>
                  <a:schemeClr val="tx1"/>
                </a:solidFill>
                <a:latin typeface="+mn-lt"/>
              </a:rPr>
              <a:t>2016. </a:t>
            </a:r>
            <a:r>
              <a:rPr lang="sr-Cyrl-CS" sz="3600" dirty="0" smtClean="0">
                <a:solidFill>
                  <a:schemeClr val="tx1"/>
                </a:solidFill>
                <a:latin typeface="+mn-lt"/>
              </a:rPr>
              <a:t>годину?</a:t>
            </a:r>
            <a:endParaRPr lang="en-US" sz="36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10679378"/>
              </p:ext>
            </p:extLst>
          </p:nvPr>
        </p:nvGraphicFramePr>
        <p:xfrm>
          <a:off x="228600" y="1143000"/>
          <a:ext cx="85344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38801" y="1371600"/>
            <a:ext cx="21335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x-none" sz="1400" i="1" dirty="0" smtClean="0"/>
          </a:p>
          <a:p>
            <a:endParaRPr lang="x-none" sz="1400" i="1" dirty="0"/>
          </a:p>
          <a:p>
            <a:endParaRPr lang="x-none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1219200"/>
            <a:ext cx="3124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Бесплатна ужина ученицима</a:t>
            </a:r>
            <a:endParaRPr lang="x-none" sz="1400" b="1" i="1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Награда ђацима првацима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Награда најбољим и најугроженијим студентима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Асфалтирање више улица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Спортска хала добила употребну дозволу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Наставницима свих школа и вртића исплаћени путни трошкови и јубиларне награде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Подстицајна средства за пољопривреду  повећана на         10 мил. динара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Плаћено преко 20 мил. </a:t>
            </a: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инара судских пресуда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Исплаћена улична расвета свим МЗ са старим дуговањем као и текућа потрошња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Враћена социјална услуга Помоћ у кући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Cyrl-RS" sz="1400" dirty="0" smtClean="0">
                <a:latin typeface="Times New Roman" pitchFamily="18" charset="0"/>
                <a:cs typeface="Times New Roman" pitchFamily="18" charset="0"/>
              </a:rPr>
              <a:t>Дато 15 субвенција за самозапошљавање</a:t>
            </a:r>
            <a:endParaRPr lang="x-none" sz="1400" smtClean="0">
              <a:latin typeface="Times New Roman" pitchFamily="18" charset="0"/>
              <a:cs typeface="Times New Roman" pitchFamily="18" charset="0"/>
            </a:endParaRPr>
          </a:p>
          <a:p>
            <a:endParaRPr lang="x-none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53200" y="1371600"/>
            <a:ext cx="23622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endParaRPr lang="sr-Cyrl-CS" i="1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sr-Cyrl-CS" sz="1600" dirty="0" smtClean="0"/>
              <a:t>Смањена потрошња горива</a:t>
            </a:r>
            <a:endParaRPr lang="sr-Cyrl-CS" sz="1600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sr-Cyrl-CS" sz="16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sr-Cyrl-CS" sz="1600" dirty="0" smtClean="0"/>
              <a:t>Смањена репрезентација угоститељских услуга</a:t>
            </a:r>
            <a:endParaRPr lang="sr-Cyrl-CS" sz="1600" b="1" dirty="0" smtClean="0"/>
          </a:p>
          <a:p>
            <a:pPr marL="342900" indent="-342900"/>
            <a:endParaRPr lang="sr-Cyrl-CS" sz="16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sr-Cyrl-CS" sz="1600" dirty="0" smtClean="0"/>
              <a:t>Смањена употреба мобилног телефона</a:t>
            </a:r>
            <a:endParaRPr lang="sr-Cyrl-CS" sz="1600" b="1" dirty="0" smtClean="0"/>
          </a:p>
          <a:p>
            <a:pPr marL="342900" indent="-342900">
              <a:buFont typeface="Wingdings" pitchFamily="2" charset="2"/>
              <a:buChar char="Ø"/>
            </a:pPr>
            <a:endParaRPr lang="sr-Cyrl-CS" sz="16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sr-Cyrl-CS" sz="1600" dirty="0" smtClean="0"/>
              <a:t>Измирена сва дуговања према добављачима</a:t>
            </a:r>
            <a:endParaRPr lang="sr-Cyrl-CS" sz="1600" b="1" dirty="0" smtClean="0"/>
          </a:p>
          <a:p>
            <a:pPr marL="342900" indent="-342900" algn="just">
              <a:buAutoNum type="arabicPeriod"/>
            </a:pPr>
            <a:endParaRPr lang="x-none" i="1" smtClean="0"/>
          </a:p>
          <a:p>
            <a:pPr algn="just"/>
            <a:endParaRPr lang="x-none" i="1" smtClean="0"/>
          </a:p>
          <a:p>
            <a:pPr algn="just"/>
            <a:r>
              <a:rPr lang="x-none" i="1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sr-Cyrl-CS" sz="320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sr-Cyrl-CS" sz="3200" dirty="0" smtClean="0">
                <a:solidFill>
                  <a:schemeClr val="tx1"/>
                </a:solidFill>
                <a:latin typeface="+mn-lt"/>
              </a:rPr>
              <a:t>Програмско буџетирање у 2018.</a:t>
            </a:r>
            <a:endParaRPr lang="en-US" sz="3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1281551"/>
            <a:ext cx="777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i="1" dirty="0" smtClean="0"/>
          </a:p>
          <a:p>
            <a:pPr algn="just"/>
            <a:r>
              <a:rPr lang="ru-RU" dirty="0" smtClean="0"/>
              <a:t>Буџет наше </a:t>
            </a:r>
            <a:r>
              <a:rPr lang="en-US" dirty="0" smtClean="0"/>
              <a:t>O</a:t>
            </a:r>
            <a:r>
              <a:rPr lang="ru-RU" dirty="0" smtClean="0"/>
              <a:t>пштине је програмски. Шта то тачно значи? Новац је намењен за програме који доприносе испуњавању стратешких циљева развоја наше општине, а трошкови буџета распоређени су према пројектима на које се односе.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438401"/>
            <a:ext cx="7772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i="1" dirty="0" smtClean="0"/>
          </a:p>
          <a:p>
            <a:pPr algn="just"/>
            <a:endParaRPr lang="ru-RU" i="1" dirty="0" smtClean="0"/>
          </a:p>
          <a:p>
            <a:pPr algn="just"/>
            <a:r>
              <a:rPr lang="ru-RU" dirty="0" smtClean="0"/>
              <a:t>Одлука </a:t>
            </a:r>
            <a:r>
              <a:rPr lang="ru-RU" dirty="0"/>
              <a:t>о буџету </a:t>
            </a:r>
            <a:r>
              <a:rPr lang="ru-RU" dirty="0" smtClean="0"/>
              <a:t>општине Бојник за 2018. </a:t>
            </a:r>
            <a:r>
              <a:rPr lang="ru-RU" dirty="0"/>
              <a:t>акценат ставља на</a:t>
            </a:r>
            <a:r>
              <a:rPr lang="sr-Cyrl-CS" dirty="0"/>
              <a:t> </a:t>
            </a:r>
            <a:r>
              <a:rPr lang="sr-Cyrl-CS" dirty="0" smtClean="0"/>
              <a:t>обезбеђење нормалног функционисања система локалне самоуправе без застоја у раду буџетских корисника, враћања дугова који доспевају у 2018. години, реализацију комуналног програма</a:t>
            </a:r>
            <a:r>
              <a:rPr lang="sr-Cyrl-CS" dirty="0">
                <a:cs typeface="Times New Roman" pitchFamily="18" charset="0"/>
              </a:rPr>
              <a:t> </a:t>
            </a:r>
            <a:r>
              <a:rPr lang="sr-Cyrl-CS" dirty="0" smtClean="0">
                <a:cs typeface="Times New Roman" pitchFamily="18" charset="0"/>
              </a:rPr>
              <a:t>и инвестиција у саобраћајну инфракструктуру, већу подршку пољопривредној производњи и социјално угроженој групи становништва.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x-none" dirty="0"/>
          </a:p>
        </p:txBody>
      </p:sp>
      <p:sp>
        <p:nvSpPr>
          <p:cNvPr id="8" name="TextBox 7"/>
          <p:cNvSpPr txBox="1"/>
          <p:nvPr/>
        </p:nvSpPr>
        <p:spPr>
          <a:xfrm>
            <a:off x="629653" y="4800600"/>
            <a:ext cx="777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Закон </a:t>
            </a:r>
            <a:r>
              <a:rPr lang="ru-RU" dirty="0"/>
              <a:t>о буџетском систему обавезује буџетске кориснике да Одлука о буџету за </a:t>
            </a:r>
            <a:r>
              <a:rPr lang="ru-RU" dirty="0" smtClean="0"/>
              <a:t>2018. </a:t>
            </a:r>
            <a:r>
              <a:rPr lang="ru-RU" dirty="0"/>
              <a:t>годину буде израђена на програмском </a:t>
            </a:r>
            <a:r>
              <a:rPr lang="ru-RU" dirty="0" smtClean="0"/>
              <a:t>принципу, </a:t>
            </a:r>
            <a:r>
              <a:rPr lang="ru-RU" dirty="0"/>
              <a:t>што је и испоштовано приликом израде Одлуке о буџету </a:t>
            </a:r>
            <a:r>
              <a:rPr lang="ru-RU" dirty="0" smtClean="0"/>
              <a:t>општине Бојник за 2018. </a:t>
            </a:r>
            <a:r>
              <a:rPr lang="ru-RU" dirty="0"/>
              <a:t>годину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Овакав начин израде подразумева дефинисање индикатора којима се мери успешност остваривања дефинисаних циљева.</a:t>
            </a:r>
            <a:endParaRPr lang="ru-RU" dirty="0"/>
          </a:p>
          <a:p>
            <a:endParaRPr lang="x-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sr-Cyrl-CS" sz="2400" dirty="0" smtClean="0">
                <a:latin typeface="+mn-lt"/>
              </a:rPr>
              <a:t/>
            </a:r>
            <a:br>
              <a:rPr lang="sr-Cyrl-CS" sz="2400" dirty="0" smtClean="0">
                <a:latin typeface="+mn-lt"/>
              </a:rPr>
            </a:br>
            <a:r>
              <a:rPr lang="sr-Cyrl-CS" sz="2400" dirty="0" smtClean="0">
                <a:latin typeface="+mn-lt"/>
              </a:rPr>
              <a:t/>
            </a:r>
            <a:br>
              <a:rPr lang="sr-Cyrl-CS" sz="2400" dirty="0" smtClean="0">
                <a:latin typeface="+mn-lt"/>
              </a:rPr>
            </a:br>
            <a:r>
              <a:rPr lang="sr-Cyrl-CS" sz="2400" dirty="0">
                <a:latin typeface="+mn-lt"/>
              </a:rPr>
              <a:t/>
            </a:r>
            <a:br>
              <a:rPr lang="sr-Cyrl-CS" sz="2400" dirty="0">
                <a:latin typeface="+mn-lt"/>
              </a:rPr>
            </a:br>
            <a:r>
              <a:rPr lang="sr-Cyrl-CS" sz="2400" dirty="0" smtClean="0">
                <a:latin typeface="+mn-lt"/>
              </a:rPr>
              <a:t> </a:t>
            </a:r>
            <a:r>
              <a:rPr lang="sr-Cyrl-CS" sz="3600" dirty="0" smtClean="0">
                <a:solidFill>
                  <a:schemeClr val="tx1"/>
                </a:solidFill>
                <a:latin typeface="+mn-lt"/>
              </a:rPr>
              <a:t>Програмско трошење у 2018.</a:t>
            </a:r>
            <a:br>
              <a:rPr lang="sr-Cyrl-CS" sz="3600" dirty="0" smtClean="0">
                <a:solidFill>
                  <a:schemeClr val="tx1"/>
                </a:solidFill>
                <a:latin typeface="+mn-lt"/>
              </a:rPr>
            </a:br>
            <a:r>
              <a:rPr lang="sr-Cyrl-CS" sz="3600" dirty="0" smtClean="0">
                <a:latin typeface="+mn-lt"/>
              </a:rPr>
              <a:t/>
            </a:r>
            <a:br>
              <a:rPr lang="sr-Cyrl-CS" sz="3600" dirty="0" smtClean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029200"/>
          </a:xfrm>
        </p:spPr>
        <p:txBody>
          <a:bodyPr/>
          <a:lstStyle/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sr-Cyrl-C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838200" y="914400"/>
            <a:ext cx="1524000" cy="838200"/>
          </a:xfrm>
          <a:prstGeom prst="wedgeRoundRect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1: Урбанизам и просторно планирање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838200" y="2057400"/>
            <a:ext cx="1524000" cy="9144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/>
              <a:t>Програм 2: Комунална делатност</a:t>
            </a:r>
            <a:endParaRPr lang="en-US" sz="1200" dirty="0"/>
          </a:p>
        </p:txBody>
      </p:sp>
      <p:sp>
        <p:nvSpPr>
          <p:cNvPr id="13" name="Rounded Rectangular Callout 12"/>
          <p:cNvSpPr/>
          <p:nvPr/>
        </p:nvSpPr>
        <p:spPr>
          <a:xfrm>
            <a:off x="914400" y="3429000"/>
            <a:ext cx="1524000" cy="914400"/>
          </a:xfrm>
          <a:prstGeom prst="wedgeRound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3: Локални економски развој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914400" y="4800600"/>
            <a:ext cx="1600200" cy="914400"/>
          </a:xfrm>
          <a:prstGeom prst="wedgeRoundRectCallou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4:     Развој туризма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895600" y="838200"/>
            <a:ext cx="1524000" cy="914400"/>
          </a:xfrm>
          <a:prstGeom prst="wedgeRound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5:</a:t>
            </a:r>
          </a:p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Развој пољопривреде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2895600" y="2057400"/>
            <a:ext cx="1524000" cy="838200"/>
          </a:xfrm>
          <a:prstGeom prst="wedgeRoundRect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6: Заштита животне средине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2971800" y="3429000"/>
            <a:ext cx="1524000" cy="914400"/>
          </a:xfrm>
          <a:prstGeom prst="wedgeRoundRect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7:</a:t>
            </a:r>
          </a:p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Путна инфраструктура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2971800" y="4800600"/>
            <a:ext cx="1524000" cy="914400"/>
          </a:xfrm>
          <a:prstGeom prst="wedgeRoundRect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8: Предшколско образовање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4876800" y="838200"/>
            <a:ext cx="1600200" cy="914400"/>
          </a:xfrm>
          <a:prstGeom prst="wedgeRoundRect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9:</a:t>
            </a:r>
          </a:p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Основно образовање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4876800" y="1981200"/>
            <a:ext cx="1600200" cy="914400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10: Функционисање средњих школа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4953000" y="3352800"/>
            <a:ext cx="1524000" cy="914400"/>
          </a:xfrm>
          <a:prstGeom prst="wedgeRoundRect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11: Социјална и дечја заштита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5029200" y="4800600"/>
            <a:ext cx="1600200" cy="914400"/>
          </a:xfrm>
          <a:prstGeom prst="wedgeRoundRectCallou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12: Примарна здравствена заштита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ular Callout 22"/>
          <p:cNvSpPr/>
          <p:nvPr/>
        </p:nvSpPr>
        <p:spPr>
          <a:xfrm>
            <a:off x="6858000" y="838200"/>
            <a:ext cx="1676400" cy="914400"/>
          </a:xfrm>
          <a:prstGeom prst="wedgeRoundRect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13:</a:t>
            </a:r>
          </a:p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Развој културе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6934200" y="2057400"/>
            <a:ext cx="1600200" cy="838200"/>
          </a:xfrm>
          <a:prstGeom prst="wedgeRoundRectCallou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14: </a:t>
            </a:r>
          </a:p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Развој спорта и омладине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ounded Rectangular Callout 24"/>
          <p:cNvSpPr/>
          <p:nvPr/>
        </p:nvSpPr>
        <p:spPr>
          <a:xfrm>
            <a:off x="7010400" y="3429000"/>
            <a:ext cx="1524000" cy="838200"/>
          </a:xfrm>
          <a:prstGeom prst="wedgeRoundRect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15: Опште услуге локалне самоуправе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7086600" y="4800600"/>
            <a:ext cx="1524000" cy="914400"/>
          </a:xfrm>
          <a:prstGeom prst="wedgeRoundRect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16: Политички систем локалне самоуправе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3810000" y="5791200"/>
            <a:ext cx="1524000" cy="914400"/>
          </a:xfrm>
          <a:prstGeom prst="wedgeRoundRectCallou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Програм </a:t>
            </a:r>
            <a:r>
              <a:rPr lang="sr-Cyrl-CS" sz="1200" dirty="0" smtClean="0">
                <a:latin typeface="Times New Roman" pitchFamily="18" charset="0"/>
                <a:cs typeface="Times New Roman" pitchFamily="18" charset="0"/>
              </a:rPr>
              <a:t>17: Енергетска ефикасност и обновљиви извори енергије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4200" y="457200"/>
            <a:ext cx="797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2400" dirty="0" smtClean="0">
                <a:ln w="18415" cmpd="sng">
                  <a:solidFill>
                    <a:srgbClr val="FFFFFF"/>
                  </a:solidFill>
                  <a:prstDash val="solid"/>
                </a:ln>
                <a:uFill>
                  <a:solidFill>
                    <a:schemeClr val="tx1"/>
                  </a:solidFill>
                </a:uFill>
              </a:rPr>
              <a:t> Расходи и издаци по Програмима у 2018. години</a:t>
            </a:r>
            <a:endParaRPr lang="x-none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826532"/>
            <a:ext cx="8077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x-none" i="1" dirty="0" smtClean="0"/>
          </a:p>
          <a:p>
            <a:pPr algn="just"/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У 201</a:t>
            </a: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x-none" sz="1600" dirty="0" smtClean="0">
                <a:latin typeface="Times New Roman" pitchFamily="18" charset="0"/>
                <a:cs typeface="Times New Roman" pitchFamily="18" charset="0"/>
              </a:rPr>
              <a:t>години највише новца биће 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издвојено за: </a:t>
            </a:r>
            <a:r>
              <a:rPr lang="sr-Cyrl-CS" sz="1600" dirty="0" smtClean="0">
                <a:latin typeface="Times New Roman" pitchFamily="18" charset="0"/>
                <a:cs typeface="Times New Roman" pitchFamily="18" charset="0"/>
              </a:rPr>
              <a:t>Функционисање система 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Локалн</a:t>
            </a:r>
            <a:r>
              <a:rPr lang="sr-Cyrl-CS" sz="16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 самоуправ</a:t>
            </a:r>
            <a:r>
              <a:rPr lang="sr-Cyrl-CS" sz="16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, саобраћајну 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инфраструктуру 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sr-Cyrl-RS" sz="1600" dirty="0" smtClean="0">
                <a:latin typeface="Times New Roman" pitchFamily="18" charset="0"/>
                <a:cs typeface="Times New Roman" pitchFamily="18" charset="0"/>
              </a:rPr>
              <a:t>социјална и дечја заштита</a:t>
            </a:r>
            <a:r>
              <a:rPr lang="x-none" sz="16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x-none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676400"/>
          <a:ext cx="8762999" cy="5156768"/>
        </p:xfrm>
        <a:graphic>
          <a:graphicData uri="http://schemas.openxmlformats.org/drawingml/2006/table">
            <a:tbl>
              <a:tblPr/>
              <a:tblGrid>
                <a:gridCol w="1600200"/>
                <a:gridCol w="3733800"/>
                <a:gridCol w="1706217"/>
                <a:gridCol w="1722782"/>
              </a:tblGrid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НАЗИВ ПРОГРАМА </a:t>
                      </a:r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 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ПЛАН ЗА 2017.годину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% учешћа у укупним расходима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ПРОГРАМ 1</a:t>
                      </a:r>
                      <a:r>
                        <a:rPr lang="sr-Cyrl-RS" sz="12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Урбанизам и просторно планирање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21,432,136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4.16%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ПРОГРАМ 2</a:t>
                      </a:r>
                      <a:r>
                        <a:rPr lang="sr-Cyrl-RS" sz="12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Комунална делатност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30,044,000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5.84%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ПРОГРАМ 3</a:t>
                      </a:r>
                      <a:r>
                        <a:rPr lang="sr-Cyrl-RS" sz="12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Локални економски развој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600,000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0.12%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ПРОГРАМ 4</a:t>
                      </a:r>
                      <a:r>
                        <a:rPr lang="sr-Cyrl-RS" sz="12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Развој туризма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7,520,000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1.46%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5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Развој пољопривреде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20,000,000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3.88%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6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Заштита животне средине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11,021,072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7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Организација саобраћаја и саобраћајна инфраструктура</a:t>
                      </a:r>
                      <a:r>
                        <a:rPr lang="ru-RU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78,933,937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15.33%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8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Предшколско васпитање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38,919,642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7.56%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9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Основно образовање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24,090,000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4.68%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10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Средње образовање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3,265,000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0.63%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11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Социјална  и дечја заштита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40,108,802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7.79%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12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Здравствена заштита</a:t>
                      </a:r>
                      <a:r>
                        <a:rPr lang="sr-Cyrl-RS" sz="1200" b="0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9,500,000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1.85%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13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 Развој културе</a:t>
                      </a:r>
                      <a:r>
                        <a:rPr lang="sr-Cyrl-RS" sz="1200" b="1" i="0" u="none" strike="noStrike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21,794,000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4.23%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14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Развој спорта и омладине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38,499,579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7.48%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15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Локална самоуправа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145,843,906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28.33%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ПРОГРАМ 16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Политички систем локалне самоуправе</a:t>
                      </a:r>
                      <a:r>
                        <a:rPr lang="sr-Cyrl-RS" sz="1200" b="0" i="0" u="none" strike="noStrike" dirty="0">
                          <a:solidFill>
                            <a:schemeClr val="tx1"/>
                          </a:solidFill>
                          <a:latin typeface="Times New Roman"/>
                        </a:rPr>
                        <a:t> </a:t>
                      </a:r>
                      <a:endParaRPr lang="sr-Cyrl-RS" sz="1200" b="0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23,296,376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4.52%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276578">
                <a:tc>
                  <a:txBody>
                    <a:bodyPr/>
                    <a:lstStyle/>
                    <a:p>
                      <a:pPr algn="ctr" rtl="0" fontAlgn="b"/>
                      <a:r>
                        <a:rPr lang="sr-Cyrl-R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УКУПНО</a:t>
                      </a:r>
                      <a:r>
                        <a:rPr lang="sr-Cyrl-RS" sz="1200" b="1" i="1" u="none" strike="noStrike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sr-Cyrl-RS" sz="1200" b="0" i="1" u="none" strike="noStrike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 </a:t>
                      </a:r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 </a:t>
                      </a:r>
                      <a:endParaRPr lang="en-US" sz="1200" b="0" i="1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>
                          <a:solidFill>
                            <a:schemeClr val="tx1"/>
                          </a:solidFill>
                          <a:latin typeface="Book Antiqua"/>
                        </a:rPr>
                        <a:t>514,868,450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1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8108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Укључивање грађана у процес припреме Буџета</a:t>
            </a:r>
            <a:endParaRPr lang="x-non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r-Cyrl-CS" sz="1400" i="1" dirty="0"/>
              <a:t> </a:t>
            </a:r>
            <a:endParaRPr lang="x-none" sz="1400" i="1" dirty="0"/>
          </a:p>
          <a:p>
            <a:endParaRPr lang="sr-Cyrl-CS" sz="1400" i="1" dirty="0" smtClean="0"/>
          </a:p>
          <a:p>
            <a:pPr algn="just"/>
            <a:endParaRPr lang="x-none" sz="1400" i="1" dirty="0"/>
          </a:p>
          <a:p>
            <a:endParaRPr lang="x-none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914401"/>
            <a:ext cx="541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Cyrl-CS" sz="1600" i="1" dirty="0" smtClean="0"/>
          </a:p>
          <a:p>
            <a:pPr algn="just"/>
            <a:r>
              <a:rPr lang="sr-Cyrl-CS" sz="1600" dirty="0" smtClean="0"/>
              <a:t>Грађани имају право да се питају о начину трошења средстава из буџета </a:t>
            </a:r>
            <a:r>
              <a:rPr lang="sr-Cyrl-RS" sz="1600" dirty="0" smtClean="0"/>
              <a:t>општине </a:t>
            </a:r>
            <a:r>
              <a:rPr lang="sr-Cyrl-CS" sz="1600" dirty="0" smtClean="0"/>
              <a:t>и да буду информисани о   трошењу средстава које као порески обвезници плаћају општини.</a:t>
            </a:r>
          </a:p>
          <a:p>
            <a:pPr algn="just"/>
            <a:endParaRPr lang="sr-Cyrl-CS" sz="1600" dirty="0" smtClean="0"/>
          </a:p>
          <a:p>
            <a:pPr algn="just"/>
            <a:r>
              <a:rPr lang="sr-Cyrl-CS" sz="1600" dirty="0" smtClean="0"/>
              <a:t>У циљу укључивања грађана у процес припреме буџета одржана је јавна расправа која је имала за циљ упознавање грађана и корисника буџетских средстава са предлогом буџета за 2018. годину, на којој су грађани могли активно да учествују у дискусији и да дају своје предлоге за измену нацрта буџета.</a:t>
            </a:r>
          </a:p>
          <a:p>
            <a:pPr algn="just"/>
            <a:endParaRPr lang="sr-Cyrl-CS" sz="1600" i="1" dirty="0" smtClean="0"/>
          </a:p>
          <a:p>
            <a:pPr algn="just"/>
            <a:endParaRPr lang="x-none" sz="1600" i="1" smtClean="0">
              <a:latin typeface="Times New Roman" pitchFamily="18" charset="0"/>
              <a:cs typeface="Times New Roman" pitchFamily="18" charset="0"/>
            </a:endParaRPr>
          </a:p>
          <a:p>
            <a:endParaRPr lang="en-US" sz="1600" dirty="0"/>
          </a:p>
        </p:txBody>
      </p:sp>
      <p:pic>
        <p:nvPicPr>
          <p:cNvPr id="7" name="Picture 6" descr="00_ISTAKNU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3857625"/>
            <a:ext cx="5334000" cy="30003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3607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pPr algn="just">
              <a:buNone/>
            </a:pPr>
            <a:r>
              <a:rPr lang="sr-Cyrl-CS" sz="1600" dirty="0" smtClean="0"/>
              <a:t>Општина Бојник се захваљује својим грађанима који су учествовали у </a:t>
            </a:r>
            <a:r>
              <a:rPr lang="sr-Cyrl-RS" sz="1600" dirty="0" smtClean="0"/>
              <a:t>јавној расправи </a:t>
            </a:r>
            <a:r>
              <a:rPr lang="sr-Cyrl-CS" sz="1600" dirty="0" smtClean="0"/>
              <a:t>и</a:t>
            </a:r>
            <a:r>
              <a:rPr lang="en-US" sz="1600" dirty="0" smtClean="0"/>
              <a:t> </a:t>
            </a:r>
            <a:r>
              <a:rPr lang="sr-Cyrl-CS" sz="1600" dirty="0" smtClean="0"/>
              <a:t>тиме утицали на расподелу буџета наше општине за 2018. годину.</a:t>
            </a:r>
            <a:endParaRPr lang="en-US" sz="1600" dirty="0" smtClean="0"/>
          </a:p>
          <a:p>
            <a:pPr algn="just">
              <a:buNone/>
            </a:pPr>
            <a:r>
              <a:rPr lang="sr-Cyrl-CS" sz="1600" dirty="0" smtClean="0"/>
              <a:t>Позивамо све грађане да се  у наредном периоду што активније укључе у процес припреме </a:t>
            </a:r>
          </a:p>
          <a:p>
            <a:pPr algn="just">
              <a:buNone/>
            </a:pPr>
            <a:r>
              <a:rPr lang="sr-Cyrl-CS" sz="1600" dirty="0" smtClean="0"/>
              <a:t>буџета и на тај начин  дају  свој допринос транспаретнијем раду јавне управе у </a:t>
            </a:r>
          </a:p>
          <a:p>
            <a:pPr algn="just">
              <a:buNone/>
            </a:pPr>
            <a:r>
              <a:rPr lang="sr-Cyrl-CS" sz="1600" dirty="0" smtClean="0"/>
              <a:t>будућности. </a:t>
            </a:r>
          </a:p>
          <a:p>
            <a:pPr algn="just">
              <a:buNone/>
            </a:pPr>
            <a:endParaRPr lang="sr-Cyrl-CS" sz="1600" i="1" dirty="0" smtClean="0"/>
          </a:p>
          <a:p>
            <a:pPr>
              <a:buNone/>
            </a:pPr>
            <a:endParaRPr lang="sr-Cyrl-CS" sz="1600" i="1" dirty="0" smtClean="0"/>
          </a:p>
          <a:p>
            <a:pPr>
              <a:buNone/>
            </a:pPr>
            <a:endParaRPr lang="sr-Cyrl-CS" sz="1600" i="1" dirty="0" smtClean="0"/>
          </a:p>
          <a:p>
            <a:pPr>
              <a:buNone/>
            </a:pPr>
            <a:endParaRPr lang="sr-Cyrl-CS" sz="1600" i="1" dirty="0" smtClean="0"/>
          </a:p>
          <a:p>
            <a:pPr algn="r">
              <a:buNone/>
            </a:pPr>
            <a:endParaRPr lang="sr-Cyrl-CS" sz="1600" i="1" dirty="0" smtClean="0"/>
          </a:p>
          <a:p>
            <a:pPr algn="r">
              <a:buNone/>
            </a:pPr>
            <a:r>
              <a:rPr lang="sr-Cyrl-RS" sz="1400" dirty="0" smtClean="0"/>
              <a:t>Општина Бојник</a:t>
            </a:r>
            <a:endParaRPr lang="sr-Latn-CS" sz="1400" dirty="0" smtClean="0"/>
          </a:p>
          <a:p>
            <a:pPr algn="r">
              <a:buNone/>
            </a:pPr>
            <a:r>
              <a:rPr lang="sr-Cyrl-CS" sz="1400" dirty="0" smtClean="0"/>
              <a:t>Одељење за привреду, финансије и локални економски развој</a:t>
            </a:r>
          </a:p>
          <a:p>
            <a:pPr algn="r">
              <a:buNone/>
            </a:pPr>
            <a:r>
              <a:rPr lang="sr-Cyrl-CS" sz="1400" dirty="0" smtClean="0"/>
              <a:t>Телефон: 016/821-139</a:t>
            </a:r>
          </a:p>
          <a:p>
            <a:pPr algn="r">
              <a:buNone/>
            </a:pPr>
            <a:r>
              <a:rPr lang="sr-Cyrl-CS" sz="1400" dirty="0" smtClean="0"/>
              <a:t>Е-маил</a:t>
            </a:r>
            <a:r>
              <a:rPr lang="sr-Cyrl-RS" sz="1400" dirty="0" smtClean="0"/>
              <a:t>: </a:t>
            </a:r>
            <a:r>
              <a:rPr lang="en-US" sz="1400" dirty="0" smtClean="0"/>
              <a:t>finansije@bojnik.org.rs</a:t>
            </a:r>
          </a:p>
          <a:p>
            <a:pPr algn="r">
              <a:buNone/>
            </a:pPr>
            <a:r>
              <a:rPr lang="sr-Cyrl-CS" sz="1400" dirty="0" smtClean="0"/>
              <a:t>Сајт </a:t>
            </a:r>
            <a:r>
              <a:rPr lang="sr-Cyrl-RS" sz="1400" dirty="0" smtClean="0"/>
              <a:t>Општине</a:t>
            </a:r>
            <a:r>
              <a:rPr lang="sr-Cyrl-CS" sz="1400" dirty="0" smtClean="0"/>
              <a:t>:</a:t>
            </a:r>
            <a:r>
              <a:rPr lang="sr-Latn-CS" sz="1400" dirty="0" smtClean="0"/>
              <a:t> www.</a:t>
            </a:r>
            <a:r>
              <a:rPr lang="sr-Cyrl-RS" sz="1400" dirty="0" smtClean="0"/>
              <a:t>bojnik</a:t>
            </a:r>
            <a:r>
              <a:rPr lang="sr-Latn-CS" sz="1400" dirty="0" smtClean="0"/>
              <a:t>.rs</a:t>
            </a:r>
            <a:endParaRPr lang="sr-Cyrl-CS" sz="1400" dirty="0" smtClean="0"/>
          </a:p>
          <a:p>
            <a:pPr algn="ctr">
              <a:buNone/>
            </a:pPr>
            <a:endParaRPr lang="en-US" sz="1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143000" y="2971800"/>
            <a:ext cx="65662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r-Cyrl-RS" sz="5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ОПШТИНА БОЈНИК</a:t>
            </a:r>
            <a:endParaRPr lang="en-US" sz="5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Content Placeholder 7" descr="001_Slajd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488869"/>
            <a:ext cx="9144000" cy="1781297"/>
          </a:xfrm>
        </p:spPr>
      </p:pic>
      <p:pic>
        <p:nvPicPr>
          <p:cNvPr id="9" name="Picture 8" descr="002_Slaj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572000"/>
            <a:ext cx="9144000" cy="1781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3246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sr-Cyrl-CS" sz="29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Увод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Cyrl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 настаје буџет</a:t>
            </a:r>
            <a:r>
              <a:rPr lang="sr-Latn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x-none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Cyrl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 се пуни општинска каса</a:t>
            </a:r>
            <a:r>
              <a:rPr lang="sr-Latn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x-none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Структура прихода и примања у 2018. години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Структура расхода и издатака у 2018.  години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Шта се променило у односу на </a:t>
            </a: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2016. </a:t>
            </a: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годину?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Cyrl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Програмско буџетирање у 2018. години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Програмско трошење у 2018. години</a:t>
            </a:r>
          </a:p>
          <a:p>
            <a:pPr marL="514350" indent="-514350">
              <a:buNone/>
            </a:pPr>
            <a:endParaRPr lang="sr-Cyrl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Расходи и издаци по Програмима у 2018. години</a:t>
            </a:r>
          </a:p>
          <a:p>
            <a:pPr marL="514350" indent="-514350">
              <a:buNone/>
            </a:pPr>
            <a:endParaRPr lang="sr-Cyrl-CS" sz="15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sr-Cyrl-CS" sz="15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Укључивање грађана у процес припреме Буџета</a:t>
            </a: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Cyrl-CS" sz="1900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2900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anose="05000000000000000000" pitchFamily="2" charset="2"/>
              <a:buChar char="Ø"/>
            </a:pPr>
            <a:endParaRPr lang="sr-Latn-CS" sz="2900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3048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200" dirty="0" smtClean="0"/>
              <a:t>Садржај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305800" cy="13234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</a:rPr>
              <a:t>Увод</a:t>
            </a:r>
            <a:r>
              <a:rPr lang="sr-Cyrl-CS" sz="3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sr-Cyrl-CS" sz="3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sr-Cyrl-CS" sz="3600" dirty="0"/>
          </a:p>
          <a:p>
            <a:r>
              <a:rPr lang="sr-Cyrl-CS" sz="1600" dirty="0" smtClean="0"/>
              <a:t>Драге суграђанке и суграђани,</a:t>
            </a:r>
          </a:p>
          <a:p>
            <a:pPr algn="just"/>
            <a:endParaRPr lang="sr-Cyrl-CS" sz="1600" dirty="0" smtClean="0"/>
          </a:p>
          <a:p>
            <a:pPr algn="just"/>
            <a:r>
              <a:rPr lang="sr-Cyrl-CS" sz="1600" dirty="0" smtClean="0"/>
              <a:t>публикација пред вама је водич  кроз буџет општине Бојник..</a:t>
            </a:r>
          </a:p>
          <a:p>
            <a:pPr algn="just"/>
            <a:endParaRPr lang="sr-Cyrl-CS" sz="1600" dirty="0" smtClean="0"/>
          </a:p>
          <a:p>
            <a:pPr algn="just"/>
            <a:r>
              <a:rPr lang="ru-RU" sz="1600" dirty="0" smtClean="0"/>
              <a:t>Основна сврха овог документа је да вам пружимо најважније информације о планираном буџету за 2018. годину, као и о околностима и одлукама којима смо се водили приликом његовог састављања.</a:t>
            </a:r>
          </a:p>
          <a:p>
            <a:pPr algn="just"/>
            <a:r>
              <a:rPr lang="ru-RU" sz="1600" dirty="0" smtClean="0"/>
              <a:t>С обзиром на то да највећи део новца стиже у буџет кроз наплату пореза, наша је обавеза да њиме располажемо у најбољем интересу заједнице и да Вам представимо тачне и разумљиве податке.</a:t>
            </a:r>
          </a:p>
          <a:p>
            <a:pPr algn="just"/>
            <a:r>
              <a:rPr lang="ru-RU" sz="1600" dirty="0" smtClean="0"/>
              <a:t>Водич кроз буџет намењен је свима који желе да буду обавештени о плановима локалне самоуправе за прикупљање и трошење новца и да прате реализацију постављених циљева.</a:t>
            </a:r>
          </a:p>
          <a:p>
            <a:pPr algn="just"/>
            <a:r>
              <a:rPr lang="ru-RU" sz="1600" dirty="0" smtClean="0"/>
              <a:t>Надамо се да је овај документ објаснио кључна питања и тако учинио буџет приступачнијим и разумљивијим.</a:t>
            </a:r>
          </a:p>
          <a:p>
            <a:pPr algn="just"/>
            <a:r>
              <a:rPr lang="ru-RU" sz="1600" dirty="0" smtClean="0"/>
              <a:t>Ова публикација настала је у оквиру иницијативе за веће укључивање јавности у буџетске консултације и ја се надам да ћете и у наредним годинама бити спремни да се одазовете позиву да заједно планирамо развој нашег Бојника. </a:t>
            </a:r>
          </a:p>
          <a:p>
            <a:pPr algn="just"/>
            <a:endParaRPr lang="ru-RU" sz="1600" dirty="0" smtClean="0"/>
          </a:p>
          <a:p>
            <a:pPr algn="r"/>
            <a:r>
              <a:rPr lang="ru-RU" sz="1600" dirty="0" smtClean="0"/>
              <a:t>Небојша Ненадовић</a:t>
            </a:r>
          </a:p>
          <a:p>
            <a:pPr algn="r"/>
            <a:r>
              <a:rPr lang="sr-Cyrl-RS" sz="1600" dirty="0" smtClean="0"/>
              <a:t>Председник општине Бојник</a:t>
            </a:r>
            <a:endParaRPr lang="en-US" sz="16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sz="2000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sr-Cyrl-CS" dirty="0" smtClean="0"/>
          </a:p>
          <a:p>
            <a:endParaRPr lang="en-US" dirty="0"/>
          </a:p>
        </p:txBody>
      </p:sp>
      <p:pic>
        <p:nvPicPr>
          <p:cNvPr id="6" name="Picture 5" descr="PredsednikNenadovi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0"/>
            <a:ext cx="2667000" cy="2143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457200"/>
            <a:ext cx="3429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CS" sz="1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sr-Cyrl-CS" sz="16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ru-RU" sz="1600" dirty="0" smtClean="0"/>
          </a:p>
          <a:p>
            <a:pPr algn="just"/>
            <a:endParaRPr lang="ru-RU" sz="1600" i="1" dirty="0" smtClean="0"/>
          </a:p>
          <a:p>
            <a:pPr algn="just"/>
            <a:r>
              <a:rPr lang="ru-RU" sz="1600" dirty="0" smtClean="0"/>
              <a:t>БУЏЕТ ОПШТИНЕ БОЈНИК је правни документ који утврђује план прихода и расхода општине за 2018. годину. </a:t>
            </a:r>
          </a:p>
          <a:p>
            <a:pPr algn="just"/>
            <a:r>
              <a:rPr lang="ru-RU" sz="1600" dirty="0" smtClean="0"/>
              <a:t>Из општинског буџета се током године плаћају све обавезе локалне самоуправе. 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Исто тако у буџет се сливају приходи из којих се подмирују те обавезе. 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Председник општине и локална управа спроводе општинску политику, а главна полуга те политике и развоја је управо буџет. 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dirty="0" smtClean="0"/>
              <a:t>Приликом дефинисања овог, за општину најважнијег документа, они морају да се воде законским прописима, стратешким приоритетима развоја и другим елементима.</a:t>
            </a:r>
            <a:endParaRPr lang="en-US" sz="16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="" xmlns:p14="http://schemas.microsoft.com/office/powerpoint/2010/main" val="1482334608"/>
              </p:ext>
            </p:extLst>
          </p:nvPr>
        </p:nvGraphicFramePr>
        <p:xfrm>
          <a:off x="4038600" y="990600"/>
          <a:ext cx="4648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5800" y="457200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CS" sz="3200" b="1" i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</a:rPr>
              <a:t>  </a:t>
            </a:r>
            <a:r>
              <a:rPr lang="sr-Cyrl-C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</a:rPr>
              <a:t>Како настаје буџе</a:t>
            </a:r>
            <a:r>
              <a:rPr lang="sr-Cyrl-R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Times New Roman" panose="02020603050405020304" pitchFamily="18" charset="0"/>
              </a:rPr>
              <a:t>т</a:t>
            </a:r>
            <a:endParaRPr lang="x-non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1"/>
                </a:solidFill>
              </a:u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sr-Cyrl-C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</a:rPr>
              <a:t> Како се пуни општинска каса?</a:t>
            </a:r>
            <a:endParaRPr lang="en-US" sz="3200" dirty="0">
              <a:solidFill>
                <a:schemeClr val="tx1"/>
              </a:solidFill>
              <a:effectLst/>
              <a:uFill>
                <a:solidFill>
                  <a:schemeClr val="tx1"/>
                </a:solidFill>
              </a:u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447800"/>
            <a:ext cx="2743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БУЏЕТ СЕ ПУНИ НОВЦЕМ ОД:</a:t>
            </a:r>
          </a:p>
          <a:p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Пореза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Донација од иностраних држава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Трансфера од Републике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Прихода од имовине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Прихода од продаје добара и услуга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Прихода од домаћих задуживања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Осталих </a:t>
            </a:r>
            <a:r>
              <a:rPr lang="ru-RU" dirty="0" smtClean="0"/>
              <a:t>прихода и примања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67400" y="3581400"/>
            <a:ext cx="18288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b="1" i="1" dirty="0" smtClean="0"/>
              <a:t>Укупни приходи   и прим</a:t>
            </a:r>
            <a:r>
              <a:rPr lang="ru-RU" b="1" i="1" dirty="0" smtClean="0"/>
              <a:t>а</a:t>
            </a:r>
            <a:r>
              <a:rPr lang="x-none" b="1" i="1" dirty="0" smtClean="0"/>
              <a:t>њ</a:t>
            </a:r>
            <a:r>
              <a:rPr lang="ru-RU" b="1" i="1" dirty="0"/>
              <a:t>а</a:t>
            </a:r>
            <a:endParaRPr lang="x-none" b="1" i="1" dirty="0"/>
          </a:p>
          <a:p>
            <a:pPr algn="ctr"/>
            <a:r>
              <a:rPr lang="x-none" i="1" dirty="0" smtClean="0"/>
              <a:t> </a:t>
            </a:r>
            <a:r>
              <a:rPr lang="x-none" sz="2000" b="1" i="1" u="sng" dirty="0" smtClean="0"/>
              <a:t>3.042.302.000</a:t>
            </a:r>
          </a:p>
          <a:p>
            <a:pPr algn="ctr"/>
            <a:r>
              <a:rPr lang="x-none" i="1" dirty="0" smtClean="0"/>
              <a:t>дин</a:t>
            </a:r>
            <a:r>
              <a:rPr lang="ru-RU" i="1" dirty="0" smtClean="0"/>
              <a:t>а</a:t>
            </a:r>
            <a:r>
              <a:rPr lang="x-none" i="1" dirty="0" smtClean="0"/>
              <a:t>р</a:t>
            </a:r>
            <a:r>
              <a:rPr lang="ru-RU" i="1" dirty="0"/>
              <a:t>а</a:t>
            </a:r>
            <a:endParaRPr lang="x-none" i="1" dirty="0"/>
          </a:p>
          <a:p>
            <a:endParaRPr lang="x-non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895094056"/>
              </p:ext>
            </p:extLst>
          </p:nvPr>
        </p:nvGraphicFramePr>
        <p:xfrm>
          <a:off x="3200400" y="990601"/>
          <a:ext cx="5943600" cy="5714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/>
          <p:cNvSpPr/>
          <p:nvPr/>
        </p:nvSpPr>
        <p:spPr>
          <a:xfrm>
            <a:off x="4724400" y="3352800"/>
            <a:ext cx="2971800" cy="1676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419600" y="3276600"/>
            <a:ext cx="35814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x-none" sz="2400" b="1" i="1" dirty="0" smtClean="0"/>
          </a:p>
          <a:p>
            <a:pPr algn="ctr"/>
            <a:r>
              <a:rPr lang="x-none" sz="2400" b="1" dirty="0" smtClean="0"/>
              <a:t>Укупни </a:t>
            </a:r>
            <a:r>
              <a:rPr lang="x-none" sz="2400" b="1" dirty="0"/>
              <a:t>приходи и прим</a:t>
            </a:r>
            <a:r>
              <a:rPr lang="ru-RU" sz="2400" b="1" dirty="0"/>
              <a:t>ања од </a:t>
            </a:r>
            <a:endParaRPr lang="ru-RU" sz="2400" b="1" dirty="0" smtClean="0"/>
          </a:p>
          <a:p>
            <a:pPr algn="ctr"/>
            <a:r>
              <a:rPr lang="en-US" sz="2400" b="1" dirty="0" smtClean="0"/>
              <a:t>514</a:t>
            </a:r>
            <a:r>
              <a:rPr lang="sr-Cyrl-RS" sz="2400" b="1" dirty="0" smtClean="0"/>
              <a:t>.</a:t>
            </a:r>
            <a:r>
              <a:rPr lang="en-US" sz="2400" b="1" dirty="0" smtClean="0"/>
              <a:t>868</a:t>
            </a:r>
            <a:r>
              <a:rPr lang="sr-Cyrl-RS" sz="2400" b="1" dirty="0" smtClean="0"/>
              <a:t>.</a:t>
            </a:r>
            <a:r>
              <a:rPr lang="en-US" sz="2400" b="1" dirty="0" smtClean="0"/>
              <a:t>450</a:t>
            </a:r>
            <a:r>
              <a:rPr lang="ru-RU" sz="2400" b="1" dirty="0" smtClean="0"/>
              <a:t> </a:t>
            </a:r>
            <a:r>
              <a:rPr lang="ru-RU" sz="2400" b="1" dirty="0"/>
              <a:t>динара</a:t>
            </a:r>
            <a:endParaRPr lang="x-non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sr-Cyrl-C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+mn-lt"/>
              </a:rPr>
              <a:t> Структура прихода и примања у 2018. години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>
                <a:solidFill>
                  <a:schemeClr val="tx1"/>
                </a:solidFill>
              </a:uFill>
              <a:latin typeface="+mn-lt"/>
            </a:endParaRPr>
          </a:p>
        </p:txBody>
      </p:sp>
      <p:graphicFrame>
        <p:nvGraphicFramePr>
          <p:cNvPr id="18" name="Chart 17"/>
          <p:cNvGraphicFramePr/>
          <p:nvPr/>
        </p:nvGraphicFramePr>
        <p:xfrm>
          <a:off x="0" y="1295400"/>
          <a:ext cx="9144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</a:rPr>
              <a:t>Како се троше средства?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95094056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CA" sz="3200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Структура расхода и издатака у 201</a:t>
            </a:r>
            <a:r>
              <a:rPr lang="sr-Cyrl-RS" sz="32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8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. години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Cyrl-CS" sz="1400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533400" y="1219200"/>
          <a:ext cx="8305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2823</TotalTime>
  <Words>957</Words>
  <Application>Microsoft Office PowerPoint</Application>
  <PresentationFormat>On-screen Show (4:3)</PresentationFormat>
  <Paragraphs>272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Slide 1</vt:lpstr>
      <vt:lpstr>Slide 2</vt:lpstr>
      <vt:lpstr>Slide 3</vt:lpstr>
      <vt:lpstr>Slide 4</vt:lpstr>
      <vt:lpstr>Slide 5</vt:lpstr>
      <vt:lpstr> Како се пуни општинска каса?</vt:lpstr>
      <vt:lpstr> Структура прихода и примања у 2018. години</vt:lpstr>
      <vt:lpstr>Како се троше средства?</vt:lpstr>
      <vt:lpstr> Структура расхода и издатака у 2018. години</vt:lpstr>
      <vt:lpstr> Шта се променило у односу на 2016. годину?</vt:lpstr>
      <vt:lpstr> Програмско буџетирање у 2018.</vt:lpstr>
      <vt:lpstr>    Програмско трошење у 2018.  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VRANJE</dc:title>
  <dc:creator>Jelena</dc:creator>
  <cp:lastModifiedBy>bradonji</cp:lastModifiedBy>
  <cp:revision>271</cp:revision>
  <dcterms:created xsi:type="dcterms:W3CDTF">2006-08-16T00:00:00Z</dcterms:created>
  <dcterms:modified xsi:type="dcterms:W3CDTF">2017-12-13T08:40:29Z</dcterms:modified>
</cp:coreProperties>
</file>